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8"/>
  </p:notesMasterIdLst>
  <p:sldIdLst>
    <p:sldId id="256" r:id="rId2"/>
    <p:sldId id="257" r:id="rId3"/>
    <p:sldId id="258" r:id="rId4"/>
    <p:sldId id="259" r:id="rId5"/>
    <p:sldId id="363" r:id="rId6"/>
    <p:sldId id="352" r:id="rId7"/>
    <p:sldId id="270" r:id="rId8"/>
    <p:sldId id="271" r:id="rId9"/>
    <p:sldId id="356" r:id="rId10"/>
    <p:sldId id="272" r:id="rId11"/>
    <p:sldId id="273" r:id="rId12"/>
    <p:sldId id="274" r:id="rId13"/>
    <p:sldId id="275" r:id="rId14"/>
    <p:sldId id="357" r:id="rId15"/>
    <p:sldId id="276" r:id="rId16"/>
    <p:sldId id="277" r:id="rId17"/>
    <p:sldId id="359" r:id="rId18"/>
    <p:sldId id="358" r:id="rId19"/>
    <p:sldId id="278" r:id="rId20"/>
    <p:sldId id="279" r:id="rId21"/>
    <p:sldId id="280" r:id="rId22"/>
    <p:sldId id="281" r:id="rId23"/>
    <p:sldId id="360" r:id="rId24"/>
    <p:sldId id="282" r:id="rId25"/>
    <p:sldId id="353" r:id="rId26"/>
    <p:sldId id="362" r:id="rId27"/>
    <p:sldId id="354" r:id="rId28"/>
    <p:sldId id="355" r:id="rId29"/>
    <p:sldId id="361" r:id="rId30"/>
    <p:sldId id="316" r:id="rId31"/>
    <p:sldId id="317" r:id="rId32"/>
    <p:sldId id="318" r:id="rId33"/>
    <p:sldId id="319" r:id="rId34"/>
    <p:sldId id="320" r:id="rId35"/>
    <p:sldId id="321" r:id="rId36"/>
    <p:sldId id="322" r:id="rId37"/>
    <p:sldId id="323" r:id="rId38"/>
    <p:sldId id="324" r:id="rId39"/>
    <p:sldId id="325" r:id="rId40"/>
    <p:sldId id="326" r:id="rId41"/>
    <p:sldId id="327" r:id="rId42"/>
    <p:sldId id="328" r:id="rId43"/>
    <p:sldId id="329" r:id="rId44"/>
    <p:sldId id="330" r:id="rId45"/>
    <p:sldId id="331" r:id="rId46"/>
    <p:sldId id="332" r:id="rId47"/>
    <p:sldId id="333" r:id="rId48"/>
    <p:sldId id="334" r:id="rId49"/>
    <p:sldId id="335" r:id="rId50"/>
    <p:sldId id="336" r:id="rId51"/>
    <p:sldId id="337" r:id="rId52"/>
    <p:sldId id="338" r:id="rId53"/>
    <p:sldId id="339" r:id="rId54"/>
    <p:sldId id="340" r:id="rId55"/>
    <p:sldId id="341" r:id="rId56"/>
    <p:sldId id="364" r:id="rId57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800" b="0" i="0" u="none" strike="noStrike" cap="none" spc="0" normalizeH="0" baseline="0">
        <a:ln>
          <a:noFill/>
        </a:ln>
        <a:solidFill>
          <a:srgbClr val="53585F"/>
        </a:solidFill>
        <a:effectLst/>
        <a:uFillTx/>
        <a:latin typeface="Fira Sans Light"/>
        <a:ea typeface="Fira Sans Light"/>
        <a:cs typeface="Fira Sans Light"/>
        <a:sym typeface="Fira Sans Light"/>
      </a:defRPr>
    </a:lvl1pPr>
    <a:lvl2pPr marL="0" marR="0" indent="22860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800" b="0" i="0" u="none" strike="noStrike" cap="none" spc="0" normalizeH="0" baseline="0">
        <a:ln>
          <a:noFill/>
        </a:ln>
        <a:solidFill>
          <a:srgbClr val="53585F"/>
        </a:solidFill>
        <a:effectLst/>
        <a:uFillTx/>
        <a:latin typeface="Fira Sans Light"/>
        <a:ea typeface="Fira Sans Light"/>
        <a:cs typeface="Fira Sans Light"/>
        <a:sym typeface="Fira Sans Light"/>
      </a:defRPr>
    </a:lvl2pPr>
    <a:lvl3pPr marL="0" marR="0" indent="45720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800" b="0" i="0" u="none" strike="noStrike" cap="none" spc="0" normalizeH="0" baseline="0">
        <a:ln>
          <a:noFill/>
        </a:ln>
        <a:solidFill>
          <a:srgbClr val="53585F"/>
        </a:solidFill>
        <a:effectLst/>
        <a:uFillTx/>
        <a:latin typeface="Fira Sans Light"/>
        <a:ea typeface="Fira Sans Light"/>
        <a:cs typeface="Fira Sans Light"/>
        <a:sym typeface="Fira Sans Light"/>
      </a:defRPr>
    </a:lvl3pPr>
    <a:lvl4pPr marL="0" marR="0" indent="68580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800" b="0" i="0" u="none" strike="noStrike" cap="none" spc="0" normalizeH="0" baseline="0">
        <a:ln>
          <a:noFill/>
        </a:ln>
        <a:solidFill>
          <a:srgbClr val="53585F"/>
        </a:solidFill>
        <a:effectLst/>
        <a:uFillTx/>
        <a:latin typeface="Fira Sans Light"/>
        <a:ea typeface="Fira Sans Light"/>
        <a:cs typeface="Fira Sans Light"/>
        <a:sym typeface="Fira Sans Light"/>
      </a:defRPr>
    </a:lvl4pPr>
    <a:lvl5pPr marL="0" marR="0" indent="91440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800" b="0" i="0" u="none" strike="noStrike" cap="none" spc="0" normalizeH="0" baseline="0">
        <a:ln>
          <a:noFill/>
        </a:ln>
        <a:solidFill>
          <a:srgbClr val="53585F"/>
        </a:solidFill>
        <a:effectLst/>
        <a:uFillTx/>
        <a:latin typeface="Fira Sans Light"/>
        <a:ea typeface="Fira Sans Light"/>
        <a:cs typeface="Fira Sans Light"/>
        <a:sym typeface="Fira Sans Light"/>
      </a:defRPr>
    </a:lvl5pPr>
    <a:lvl6pPr marL="0" marR="0" indent="114300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800" b="0" i="0" u="none" strike="noStrike" cap="none" spc="0" normalizeH="0" baseline="0">
        <a:ln>
          <a:noFill/>
        </a:ln>
        <a:solidFill>
          <a:srgbClr val="53585F"/>
        </a:solidFill>
        <a:effectLst/>
        <a:uFillTx/>
        <a:latin typeface="Fira Sans Light"/>
        <a:ea typeface="Fira Sans Light"/>
        <a:cs typeface="Fira Sans Light"/>
        <a:sym typeface="Fira Sans Light"/>
      </a:defRPr>
    </a:lvl6pPr>
    <a:lvl7pPr marL="0" marR="0" indent="137160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800" b="0" i="0" u="none" strike="noStrike" cap="none" spc="0" normalizeH="0" baseline="0">
        <a:ln>
          <a:noFill/>
        </a:ln>
        <a:solidFill>
          <a:srgbClr val="53585F"/>
        </a:solidFill>
        <a:effectLst/>
        <a:uFillTx/>
        <a:latin typeface="Fira Sans Light"/>
        <a:ea typeface="Fira Sans Light"/>
        <a:cs typeface="Fira Sans Light"/>
        <a:sym typeface="Fira Sans Light"/>
      </a:defRPr>
    </a:lvl7pPr>
    <a:lvl8pPr marL="0" marR="0" indent="160020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800" b="0" i="0" u="none" strike="noStrike" cap="none" spc="0" normalizeH="0" baseline="0">
        <a:ln>
          <a:noFill/>
        </a:ln>
        <a:solidFill>
          <a:srgbClr val="53585F"/>
        </a:solidFill>
        <a:effectLst/>
        <a:uFillTx/>
        <a:latin typeface="Fira Sans Light"/>
        <a:ea typeface="Fira Sans Light"/>
        <a:cs typeface="Fira Sans Light"/>
        <a:sym typeface="Fira Sans Light"/>
      </a:defRPr>
    </a:lvl8pPr>
    <a:lvl9pPr marL="0" marR="0" indent="1828800" algn="l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800" b="0" i="0" u="none" strike="noStrike" cap="none" spc="0" normalizeH="0" baseline="0">
        <a:ln>
          <a:noFill/>
        </a:ln>
        <a:solidFill>
          <a:srgbClr val="53585F"/>
        </a:solidFill>
        <a:effectLst/>
        <a:uFillTx/>
        <a:latin typeface="Fira Sans Light"/>
        <a:ea typeface="Fira Sans Light"/>
        <a:cs typeface="Fira Sans Light"/>
        <a:sym typeface="Fira Sans Light"/>
      </a:defRPr>
    </a:lvl9pPr>
  </p:defaultTextStyle>
  <p:extLst>
    <p:ext uri="{521415D9-36F7-43E2-AB2F-B90AF26B5E84}">
      <p14:sectionLst xmlns:p14="http://schemas.microsoft.com/office/powerpoint/2010/main">
        <p14:section name="Intro" id="{D28AF797-D196-4099-ADB9-F5F13E252314}">
          <p14:sldIdLst>
            <p14:sldId id="256"/>
            <p14:sldId id="257"/>
            <p14:sldId id="258"/>
            <p14:sldId id="259"/>
          </p14:sldIdLst>
        </p14:section>
        <p14:section name="workflow/example" id="{932F89E1-F24E-4AF4-AC03-B26F24787C97}">
          <p14:sldIdLst>
            <p14:sldId id="363"/>
            <p14:sldId id="352"/>
            <p14:sldId id="270"/>
            <p14:sldId id="271"/>
            <p14:sldId id="356"/>
            <p14:sldId id="272"/>
            <p14:sldId id="273"/>
            <p14:sldId id="274"/>
            <p14:sldId id="275"/>
            <p14:sldId id="357"/>
          </p14:sldIdLst>
        </p14:section>
        <p14:section name="add edits to repo" id="{5BA7231E-F4A9-4C64-BCF3-1A2698F6A4D4}">
          <p14:sldIdLst>
            <p14:sldId id="276"/>
            <p14:sldId id="277"/>
            <p14:sldId id="359"/>
            <p14:sldId id="358"/>
            <p14:sldId id="278"/>
            <p14:sldId id="279"/>
            <p14:sldId id="280"/>
            <p14:sldId id="281"/>
            <p14:sldId id="360"/>
            <p14:sldId id="282"/>
          </p14:sldIdLst>
        </p14:section>
        <p14:section name="Tag ex" id="{7732A80B-CD93-42D3-AC00-6BA0B3D00355}">
          <p14:sldIdLst>
            <p14:sldId id="353"/>
            <p14:sldId id="362"/>
            <p14:sldId id="354"/>
            <p14:sldId id="355"/>
            <p14:sldId id="361"/>
          </p14:sldIdLst>
        </p14:section>
        <p14:section name="branching intro" id="{AC951348-86A2-4D0E-8D60-DD70E904E5B0}">
          <p14:sldIdLst>
            <p14:sldId id="316"/>
          </p14:sldIdLst>
        </p14:section>
        <p14:section name="branching ex" id="{E20F6DDD-E457-4AD7-BAE1-1572A733CFD3}">
          <p14:sldIdLst>
            <p14:sldId id="317"/>
            <p14:sldId id="318"/>
            <p14:sldId id="319"/>
            <p14:sldId id="320"/>
            <p14:sldId id="321"/>
            <p14:sldId id="322"/>
            <p14:sldId id="323"/>
            <p14:sldId id="324"/>
            <p14:sldId id="325"/>
            <p14:sldId id="326"/>
            <p14:sldId id="327"/>
            <p14:sldId id="328"/>
            <p14:sldId id="329"/>
            <p14:sldId id="330"/>
            <p14:sldId id="331"/>
            <p14:sldId id="332"/>
            <p14:sldId id="333"/>
            <p14:sldId id="334"/>
            <p14:sldId id="335"/>
            <p14:sldId id="336"/>
            <p14:sldId id="337"/>
            <p14:sldId id="338"/>
            <p14:sldId id="339"/>
            <p14:sldId id="340"/>
            <p14:sldId id="341"/>
            <p14:sldId id="36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36" autoAdjust="0"/>
    <p:restoredTop sz="81418" autoAdjust="0"/>
  </p:normalViewPr>
  <p:slideViewPr>
    <p:cSldViewPr snapToGrid="0">
      <p:cViewPr varScale="1">
        <p:scale>
          <a:sx n="49" d="100"/>
          <a:sy n="49" d="100"/>
        </p:scale>
        <p:origin x="1819" y="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 to login</a:t>
            </a:r>
          </a:p>
        </p:txBody>
      </p:sp>
    </p:spTree>
    <p:extLst>
      <p:ext uri="{BB962C8B-B14F-4D97-AF65-F5344CB8AC3E}">
        <p14:creationId xmlns:p14="http://schemas.microsoft.com/office/powerpoint/2010/main" val="3143027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 to login</a:t>
            </a:r>
          </a:p>
        </p:txBody>
      </p:sp>
    </p:spTree>
    <p:extLst>
      <p:ext uri="{BB962C8B-B14F-4D97-AF65-F5344CB8AC3E}">
        <p14:creationId xmlns:p14="http://schemas.microsoft.com/office/powerpoint/2010/main" val="24249700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View edits here</a:t>
            </a:r>
          </a:p>
        </p:txBody>
      </p:sp>
    </p:spTree>
    <p:extLst>
      <p:ext uri="{BB962C8B-B14F-4D97-AF65-F5344CB8AC3E}">
        <p14:creationId xmlns:p14="http://schemas.microsoft.com/office/powerpoint/2010/main" val="19702624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Push happened</a:t>
            </a:r>
          </a:p>
        </p:txBody>
      </p:sp>
    </p:spTree>
    <p:extLst>
      <p:ext uri="{BB962C8B-B14F-4D97-AF65-F5344CB8AC3E}">
        <p14:creationId xmlns:p14="http://schemas.microsoft.com/office/powerpoint/2010/main" val="15192155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View changes in commit</a:t>
            </a:r>
          </a:p>
        </p:txBody>
      </p:sp>
    </p:spTree>
    <p:extLst>
      <p:ext uri="{BB962C8B-B14F-4D97-AF65-F5344CB8AC3E}">
        <p14:creationId xmlns:p14="http://schemas.microsoft.com/office/powerpoint/2010/main" val="12448176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42852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48018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01600" y="9277350"/>
            <a:ext cx="332156" cy="4572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>
            <a:spLocks noGrp="1"/>
          </p:cNvSpPr>
          <p:nvPr>
            <p:ph type="body" sz="quarter" idx="13"/>
          </p:nvPr>
        </p:nvSpPr>
        <p:spPr>
          <a:xfrm>
            <a:off x="1270000" y="6362700"/>
            <a:ext cx="10464800" cy="4699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r">
              <a:spcBef>
                <a:spcPts val="0"/>
              </a:spcBef>
              <a:buSzTx/>
              <a:buNone/>
              <a:defRPr sz="1800">
                <a:solidFill>
                  <a:srgbClr val="A6AAA9"/>
                </a:solidFill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94" name="“Type a quote here.”"/>
          <p:cNvSpPr txBox="1">
            <a:spLocks noGrp="1"/>
          </p:cNvSpPr>
          <p:nvPr>
            <p:ph type="body" sz="quarter" idx="14"/>
          </p:nvPr>
        </p:nvSpPr>
        <p:spPr>
          <a:xfrm>
            <a:off x="1270000" y="4267200"/>
            <a:ext cx="10464800" cy="6858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r>
              <a:t>“Type a quote here.” </a:t>
            </a:r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>
            <a:spLocks noGrp="1"/>
          </p:cNvSpPr>
          <p:nvPr>
            <p:ph type="pic" idx="13"/>
          </p:nvPr>
        </p:nvSpPr>
        <p:spPr>
          <a:xfrm>
            <a:off x="1606550" y="635000"/>
            <a:ext cx="9779000" cy="59182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36322" y="9296400"/>
            <a:ext cx="332156" cy="457200"/>
          </a:xfrm>
          <a:prstGeom prst="rect">
            <a:avLst/>
          </a:prstGeom>
        </p:spPr>
        <p:txBody>
          <a:bodyPr/>
          <a:lstStyle>
            <a:lvl1pPr algn="ctr"/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>
            <a:spLocks noGrp="1"/>
          </p:cNvSpPr>
          <p:nvPr>
            <p:ph type="pic" sz="half" idx="13"/>
          </p:nvPr>
        </p:nvSpPr>
        <p:spPr>
          <a:xfrm>
            <a:off x="6718300" y="635000"/>
            <a:ext cx="5334000" cy="8229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4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952500" y="4762500"/>
            <a:ext cx="5334000" cy="4102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>
            <a:spLocks noGrp="1"/>
          </p:cNvSpPr>
          <p:nvPr>
            <p:ph type="pic" sz="half" idx="13"/>
          </p:nvPr>
        </p:nvSpPr>
        <p:spPr>
          <a:xfrm>
            <a:off x="6718300" y="26035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>
                <a:latin typeface="+mn-lt"/>
                <a:ea typeface="+mn-ea"/>
                <a:cs typeface="+mn-cs"/>
                <a:sym typeface="Helvetica Light"/>
              </a:defRPr>
            </a:lvl1pPr>
            <a:lvl2pPr marL="685800" indent="-342900">
              <a:spcBef>
                <a:spcPts val="3200"/>
              </a:spcBef>
              <a:defRPr sz="2800">
                <a:latin typeface="+mn-lt"/>
                <a:ea typeface="+mn-ea"/>
                <a:cs typeface="+mn-cs"/>
                <a:sym typeface="Helvetica Light"/>
              </a:defRPr>
            </a:lvl2pPr>
            <a:lvl3pPr marL="1028700" indent="-342900">
              <a:spcBef>
                <a:spcPts val="3200"/>
              </a:spcBef>
              <a:defRPr sz="2800">
                <a:latin typeface="+mn-lt"/>
                <a:ea typeface="+mn-ea"/>
                <a:cs typeface="+mn-cs"/>
                <a:sym typeface="Helvetica Light"/>
              </a:defRPr>
            </a:lvl3pPr>
            <a:lvl4pPr marL="1371600" indent="-342900">
              <a:spcBef>
                <a:spcPts val="3200"/>
              </a:spcBef>
              <a:defRPr sz="2800">
                <a:latin typeface="+mn-lt"/>
                <a:ea typeface="+mn-ea"/>
                <a:cs typeface="+mn-cs"/>
                <a:sym typeface="Helvetica Light"/>
              </a:defRPr>
            </a:lvl4pPr>
            <a:lvl5pPr marL="1714500" indent="-342900">
              <a:spcBef>
                <a:spcPts val="3200"/>
              </a:spcBef>
              <a:defRPr sz="2800">
                <a:latin typeface="+mn-lt"/>
                <a:ea typeface="+mn-ea"/>
                <a:cs typeface="+mn-cs"/>
                <a:sym typeface="Helvetica Ligh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>
            <a:spLocks noGrp="1"/>
          </p:cNvSpPr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>
            <a:spLocks noGrp="1"/>
          </p:cNvSpPr>
          <p:nvPr>
            <p:ph type="pic" sz="quarter" idx="13"/>
          </p:nvPr>
        </p:nvSpPr>
        <p:spPr>
          <a:xfrm>
            <a:off x="6718300" y="50927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Image"/>
          <p:cNvSpPr>
            <a:spLocks noGrp="1"/>
          </p:cNvSpPr>
          <p:nvPr>
            <p:ph type="pic" sz="quarter" idx="14"/>
          </p:nvPr>
        </p:nvSpPr>
        <p:spPr>
          <a:xfrm>
            <a:off x="6724518" y="889000"/>
            <a:ext cx="5334001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Image"/>
          <p:cNvSpPr>
            <a:spLocks noGrp="1"/>
          </p:cNvSpPr>
          <p:nvPr>
            <p:ph type="pic" sz="half" idx="15"/>
          </p:nvPr>
        </p:nvSpPr>
        <p:spPr>
          <a:xfrm>
            <a:off x="952500" y="889000"/>
            <a:ext cx="5334000" cy="7975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496050" y="9251950"/>
            <a:ext cx="332156" cy="457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>
                <a:solidFill>
                  <a:srgbClr val="A6AAA9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Fira Sans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Fira Sans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Fira Sans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Fira Sans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Fira Sans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Fira Sans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Fira Sans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Fira Sans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Fira Sans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Fira Sans Light"/>
          <a:ea typeface="Fira Sans Light"/>
          <a:cs typeface="Fira Sans Light"/>
          <a:sym typeface="Fira Sans Light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Fira Sans Light"/>
          <a:ea typeface="Fira Sans Light"/>
          <a:cs typeface="Fira Sans Light"/>
          <a:sym typeface="Fira Sans Light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Fira Sans Light"/>
          <a:ea typeface="Fira Sans Light"/>
          <a:cs typeface="Fira Sans Light"/>
          <a:sym typeface="Fira Sans Light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Fira Sans Light"/>
          <a:ea typeface="Fira Sans Light"/>
          <a:cs typeface="Fira Sans Light"/>
          <a:sym typeface="Fira Sans Light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Fira Sans Light"/>
          <a:ea typeface="Fira Sans Light"/>
          <a:cs typeface="Fira Sans Light"/>
          <a:sym typeface="Fira Sans Light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Fira Sans Light"/>
          <a:ea typeface="Fira Sans Light"/>
          <a:cs typeface="Fira Sans Light"/>
          <a:sym typeface="Fira Sans Light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Fira Sans Light"/>
          <a:ea typeface="Fira Sans Light"/>
          <a:cs typeface="Fira Sans Light"/>
          <a:sym typeface="Fira Sans Light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Fira Sans Light"/>
          <a:ea typeface="Fira Sans Light"/>
          <a:cs typeface="Fira Sans Light"/>
          <a:sym typeface="Fira Sans Light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Fira Sans Light"/>
          <a:ea typeface="Fira Sans Light"/>
          <a:cs typeface="Fira Sans Light"/>
          <a:sym typeface="Fira Sans Light"/>
        </a:defRPr>
      </a:lvl9pPr>
    </p:bodyStyle>
    <p:otherStyle>
      <a:lvl1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ira Sans Light"/>
        </a:defRPr>
      </a:lvl1pPr>
      <a:lvl2pPr marL="0" marR="0" indent="2286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ira Sans Light"/>
        </a:defRPr>
      </a:lvl2pPr>
      <a:lvl3pPr marL="0" marR="0" indent="4572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ira Sans Light"/>
        </a:defRPr>
      </a:lvl3pPr>
      <a:lvl4pPr marL="0" marR="0" indent="6858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ira Sans Light"/>
        </a:defRPr>
      </a:lvl4pPr>
      <a:lvl5pPr marL="0" marR="0" indent="9144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ira Sans Light"/>
        </a:defRPr>
      </a:lvl5pPr>
      <a:lvl6pPr marL="0" marR="0" indent="11430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ira Sans Light"/>
        </a:defRPr>
      </a:lvl6pPr>
      <a:lvl7pPr marL="0" marR="0" indent="13716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ira Sans Light"/>
        </a:defRPr>
      </a:lvl7pPr>
      <a:lvl8pPr marL="0" marR="0" indent="16002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ira Sans Light"/>
        </a:defRPr>
      </a:lvl8pPr>
      <a:lvl9pPr marL="0" marR="0" indent="18288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ira Sans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book/id/v2/Getting-Started-Installing-Git" TargetMode="External"/><Relationship Id="rId2" Type="http://schemas.openxmlformats.org/officeDocument/2006/relationships/hyperlink" Target="https://desktop.github.com/" TargetMode="Externa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Introduction to GitHub…"/>
          <p:cNvSpPr txBox="1">
            <a:spLocks noGrp="1"/>
          </p:cNvSpPr>
          <p:nvPr>
            <p:ph type="ctrTitle"/>
          </p:nvPr>
        </p:nvSpPr>
        <p:spPr>
          <a:xfrm>
            <a:off x="1270000" y="1045120"/>
            <a:ext cx="10464800" cy="2940726"/>
          </a:xfrm>
          <a:prstGeom prst="rect">
            <a:avLst/>
          </a:prstGeom>
        </p:spPr>
        <p:txBody>
          <a:bodyPr/>
          <a:lstStyle/>
          <a:p>
            <a:r>
              <a:rPr dirty="0"/>
              <a:t>Introduction to GitHub</a:t>
            </a:r>
          </a:p>
        </p:txBody>
      </p:sp>
      <p:sp>
        <p:nvSpPr>
          <p:cNvPr id="120" name="Quantitative Methods Bootcamp 2016…"/>
          <p:cNvSpPr txBox="1">
            <a:spLocks noGrp="1"/>
          </p:cNvSpPr>
          <p:nvPr>
            <p:ph type="subTitle" sz="half" idx="1"/>
          </p:nvPr>
        </p:nvSpPr>
        <p:spPr>
          <a:xfrm>
            <a:off x="1270000" y="5029200"/>
            <a:ext cx="10464800" cy="2200031"/>
          </a:xfrm>
          <a:prstGeom prst="rect">
            <a:avLst/>
          </a:prstGeom>
        </p:spPr>
        <p:txBody>
          <a:bodyPr anchor="b"/>
          <a:lstStyle/>
          <a:p>
            <a:pPr>
              <a:defRPr i="1">
                <a:latin typeface="+mj-lt"/>
                <a:ea typeface="+mj-ea"/>
                <a:cs typeface="+mj-cs"/>
                <a:sym typeface="Fira Sans"/>
              </a:defRPr>
            </a:pPr>
            <a:r>
              <a:rPr lang="en-US" dirty="0"/>
              <a:t>BMI 719</a:t>
            </a:r>
            <a:endParaRPr dirty="0"/>
          </a:p>
          <a:p>
            <a:endParaRPr dirty="0"/>
          </a:p>
          <a:p>
            <a:endParaRPr dirty="0"/>
          </a:p>
        </p:txBody>
      </p:sp>
      <p:sp>
        <p:nvSpPr>
          <p:cNvPr id="12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01600" y="9277350"/>
            <a:ext cx="208712" cy="457200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</a:t>
            </a:fld>
            <a:endParaRPr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Workflow: Initialize Repo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Workflow: Initialize Repo</a:t>
            </a:r>
          </a:p>
        </p:txBody>
      </p:sp>
      <p:sp>
        <p:nvSpPr>
          <p:cNvPr id="268" name="*"/>
          <p:cNvSpPr txBox="1"/>
          <p:nvPr/>
        </p:nvSpPr>
        <p:spPr>
          <a:xfrm>
            <a:off x="3200305" y="3218538"/>
            <a:ext cx="236120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>
                <a:solidFill>
                  <a:srgbClr val="FFFFFF"/>
                </a:solidFill>
              </a:defRPr>
            </a:lvl1pPr>
          </a:lstStyle>
          <a:p>
            <a:r>
              <a:t>*</a:t>
            </a:r>
          </a:p>
        </p:txBody>
      </p:sp>
      <p:pic>
        <p:nvPicPr>
          <p:cNvPr id="269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01251" y="2236360"/>
            <a:ext cx="10402298" cy="703348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Workflow: Clone Repo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Workflow: Clone Repo</a:t>
            </a:r>
          </a:p>
        </p:txBody>
      </p:sp>
      <p:sp>
        <p:nvSpPr>
          <p:cNvPr id="272" name="*"/>
          <p:cNvSpPr txBox="1"/>
          <p:nvPr/>
        </p:nvSpPr>
        <p:spPr>
          <a:xfrm>
            <a:off x="3200305" y="3218538"/>
            <a:ext cx="236120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>
                <a:solidFill>
                  <a:srgbClr val="FFFFFF"/>
                </a:solidFill>
              </a:defRPr>
            </a:lvl1pPr>
          </a:lstStyle>
          <a:p>
            <a:r>
              <a:t>*</a:t>
            </a:r>
          </a:p>
        </p:txBody>
      </p:sp>
      <p:pic>
        <p:nvPicPr>
          <p:cNvPr id="273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01251" y="2236360"/>
            <a:ext cx="10402298" cy="7033480"/>
          </a:xfrm>
          <a:prstGeom prst="rect">
            <a:avLst/>
          </a:prstGeom>
          <a:ln w="12700">
            <a:miter lim="400000"/>
          </a:ln>
        </p:spPr>
      </p:pic>
      <p:sp>
        <p:nvSpPr>
          <p:cNvPr id="274" name="Rectangle"/>
          <p:cNvSpPr/>
          <p:nvPr/>
        </p:nvSpPr>
        <p:spPr>
          <a:xfrm>
            <a:off x="7764908" y="5107604"/>
            <a:ext cx="3519956" cy="2095501"/>
          </a:xfrm>
          <a:prstGeom prst="rect">
            <a:avLst/>
          </a:prstGeom>
          <a:ln w="63500">
            <a:solidFill>
              <a:schemeClr val="accent4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algn="ctr"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Workflow: Clone Repo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Workflow: Clone Repo</a:t>
            </a:r>
          </a:p>
        </p:txBody>
      </p:sp>
      <p:sp>
        <p:nvSpPr>
          <p:cNvPr id="277" name="*"/>
          <p:cNvSpPr txBox="1"/>
          <p:nvPr/>
        </p:nvSpPr>
        <p:spPr>
          <a:xfrm>
            <a:off x="3200305" y="3218538"/>
            <a:ext cx="236120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>
                <a:solidFill>
                  <a:srgbClr val="FFFFFF"/>
                </a:solidFill>
              </a:defRPr>
            </a:lvl1pPr>
          </a:lstStyle>
          <a:p>
            <a:r>
              <a:t>*</a:t>
            </a:r>
          </a:p>
        </p:txBody>
      </p:sp>
      <p:pic>
        <p:nvPicPr>
          <p:cNvPr id="278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rcRect t="166" b="166"/>
          <a:stretch>
            <a:fillRect/>
          </a:stretch>
        </p:blipFill>
        <p:spPr>
          <a:xfrm>
            <a:off x="1301251" y="2236360"/>
            <a:ext cx="10402298" cy="7033480"/>
          </a:xfrm>
          <a:prstGeom prst="rect">
            <a:avLst/>
          </a:prstGeom>
          <a:ln w="12700">
            <a:miter lim="400000"/>
          </a:ln>
        </p:spPr>
      </p:pic>
      <p:sp>
        <p:nvSpPr>
          <p:cNvPr id="279" name="Rectangle"/>
          <p:cNvSpPr/>
          <p:nvPr/>
        </p:nvSpPr>
        <p:spPr>
          <a:xfrm>
            <a:off x="1333001" y="2378283"/>
            <a:ext cx="4510968" cy="4013566"/>
          </a:xfrm>
          <a:prstGeom prst="rect">
            <a:avLst/>
          </a:prstGeom>
          <a:ln w="63500">
            <a:solidFill>
              <a:schemeClr val="accent4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algn="ctr"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Workflow: Clone Repo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Workflow: Clone Repo</a:t>
            </a:r>
          </a:p>
        </p:txBody>
      </p:sp>
      <p:sp>
        <p:nvSpPr>
          <p:cNvPr id="282" name="*"/>
          <p:cNvSpPr txBox="1"/>
          <p:nvPr/>
        </p:nvSpPr>
        <p:spPr>
          <a:xfrm>
            <a:off x="3200305" y="3218538"/>
            <a:ext cx="236120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>
                <a:solidFill>
                  <a:srgbClr val="FFFFFF"/>
                </a:solidFill>
              </a:defRPr>
            </a:lvl1pPr>
          </a:lstStyle>
          <a:p>
            <a:r>
              <a:t>*</a:t>
            </a:r>
          </a:p>
        </p:txBody>
      </p:sp>
      <p:pic>
        <p:nvPicPr>
          <p:cNvPr id="283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rcRect t="166" b="166"/>
          <a:stretch>
            <a:fillRect/>
          </a:stretch>
        </p:blipFill>
        <p:spPr>
          <a:xfrm>
            <a:off x="1301251" y="2236360"/>
            <a:ext cx="10402298" cy="703348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Workflow: Initialize Repo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Try it:</a:t>
            </a:r>
            <a:r>
              <a:rPr dirty="0"/>
              <a:t> </a:t>
            </a:r>
            <a:r>
              <a:rPr lang="en-US" dirty="0"/>
              <a:t>Clone</a:t>
            </a:r>
            <a:r>
              <a:rPr dirty="0"/>
              <a:t> Repo</a:t>
            </a:r>
          </a:p>
        </p:txBody>
      </p:sp>
      <p:sp>
        <p:nvSpPr>
          <p:cNvPr id="264" name="*"/>
          <p:cNvSpPr txBox="1"/>
          <p:nvPr/>
        </p:nvSpPr>
        <p:spPr>
          <a:xfrm>
            <a:off x="3200305" y="3218538"/>
            <a:ext cx="236120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>
                <a:solidFill>
                  <a:srgbClr val="FFFFFF"/>
                </a:solidFill>
              </a:defRPr>
            </a:lvl1pPr>
          </a:lstStyle>
          <a:p>
            <a:r>
              <a:t>*</a:t>
            </a:r>
          </a:p>
        </p:txBody>
      </p:sp>
      <p:sp>
        <p:nvSpPr>
          <p:cNvPr id="5" name="initialize repository on GitHub…">
            <a:extLst>
              <a:ext uri="{FF2B5EF4-FFF2-40B4-BE49-F238E27FC236}">
                <a16:creationId xmlns:a16="http://schemas.microsoft.com/office/drawing/2014/main" id="{AE2CC819-23BC-4220-8D91-9206C5A88AA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</p:spPr>
        <p:txBody>
          <a:bodyPr anchor="t"/>
          <a:lstStyle/>
          <a:p>
            <a:pPr marL="565150" indent="-565150" defTabSz="519937">
              <a:spcBef>
                <a:spcPts val="3700"/>
              </a:spcBef>
              <a:buSzPct val="100000"/>
              <a:buAutoNum type="arabicPeriod"/>
              <a:defRPr sz="3204"/>
            </a:pPr>
            <a:r>
              <a:rPr lang="en-US" dirty="0"/>
              <a:t>Open </a:t>
            </a:r>
            <a:r>
              <a:rPr lang="en-US" dirty="0" err="1"/>
              <a:t>github</a:t>
            </a:r>
            <a:r>
              <a:rPr lang="en-US" dirty="0"/>
              <a:t> desktop</a:t>
            </a:r>
            <a:endParaRPr dirty="0"/>
          </a:p>
          <a:p>
            <a:pPr marL="565150" indent="-565150" defTabSz="519937">
              <a:spcBef>
                <a:spcPts val="3700"/>
              </a:spcBef>
              <a:buSzPct val="100000"/>
              <a:buAutoNum type="arabicPeriod"/>
              <a:defRPr sz="3204"/>
            </a:pPr>
            <a:r>
              <a:rPr lang="en-US" dirty="0"/>
              <a:t>File &gt; clone repository</a:t>
            </a:r>
          </a:p>
          <a:p>
            <a:pPr marL="1009650" lvl="1" indent="-565150" defTabSz="519937">
              <a:spcBef>
                <a:spcPts val="3700"/>
              </a:spcBef>
              <a:buSzPct val="100000"/>
              <a:buAutoNum type="arabicPeriod"/>
              <a:defRPr sz="3204"/>
            </a:pPr>
            <a:r>
              <a:rPr lang="en-US" dirty="0"/>
              <a:t>Input the clone URL</a:t>
            </a:r>
          </a:p>
          <a:p>
            <a:pPr marL="1009650" lvl="1" indent="-565150" defTabSz="519937">
              <a:spcBef>
                <a:spcPts val="3700"/>
              </a:spcBef>
              <a:buSzPct val="100000"/>
              <a:buAutoNum type="arabicPeriod"/>
              <a:defRPr sz="3204"/>
            </a:pPr>
            <a:r>
              <a:rPr lang="en-US" dirty="0"/>
              <a:t>Input file location</a:t>
            </a:r>
          </a:p>
          <a:p>
            <a:pPr marL="565150" indent="-565150" defTabSz="519937">
              <a:spcBef>
                <a:spcPts val="3700"/>
              </a:spcBef>
              <a:buSzPct val="100000"/>
              <a:buAutoNum type="arabicPeriod"/>
              <a:defRPr sz="3204"/>
            </a:pPr>
            <a:r>
              <a:rPr lang="en-US" dirty="0"/>
              <a:t>Press clone!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72389380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Workflow: Edit Fil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Workflow: Edit Files</a:t>
            </a:r>
          </a:p>
        </p:txBody>
      </p:sp>
      <p:sp>
        <p:nvSpPr>
          <p:cNvPr id="286" name="*"/>
          <p:cNvSpPr txBox="1"/>
          <p:nvPr/>
        </p:nvSpPr>
        <p:spPr>
          <a:xfrm>
            <a:off x="3200305" y="3218538"/>
            <a:ext cx="236120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>
                <a:solidFill>
                  <a:srgbClr val="FFFFFF"/>
                </a:solidFill>
              </a:defRPr>
            </a:lvl1pPr>
          </a:lstStyle>
          <a:p>
            <a:r>
              <a:t>*</a:t>
            </a:r>
          </a:p>
        </p:txBody>
      </p:sp>
      <p:pic>
        <p:nvPicPr>
          <p:cNvPr id="287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rcRect t="299" b="299"/>
          <a:stretch>
            <a:fillRect/>
          </a:stretch>
        </p:blipFill>
        <p:spPr>
          <a:xfrm>
            <a:off x="1301251" y="2236360"/>
            <a:ext cx="10402298" cy="703348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Workflow: Edit Fil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Workflow: Edit Files</a:t>
            </a:r>
          </a:p>
        </p:txBody>
      </p:sp>
      <p:sp>
        <p:nvSpPr>
          <p:cNvPr id="290" name="*"/>
          <p:cNvSpPr txBox="1"/>
          <p:nvPr/>
        </p:nvSpPr>
        <p:spPr>
          <a:xfrm>
            <a:off x="3200305" y="3218538"/>
            <a:ext cx="236120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>
                <a:solidFill>
                  <a:srgbClr val="FFFFFF"/>
                </a:solidFill>
              </a:defRPr>
            </a:lvl1pPr>
          </a:lstStyle>
          <a:p>
            <a:r>
              <a:t>*</a:t>
            </a:r>
          </a:p>
        </p:txBody>
      </p:sp>
      <p:pic>
        <p:nvPicPr>
          <p:cNvPr id="291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rcRect t="299" b="299"/>
          <a:stretch>
            <a:fillRect/>
          </a:stretch>
        </p:blipFill>
        <p:spPr>
          <a:xfrm>
            <a:off x="1301251" y="2236360"/>
            <a:ext cx="10402298" cy="7033480"/>
          </a:xfrm>
          <a:prstGeom prst="rect">
            <a:avLst/>
          </a:prstGeom>
          <a:ln w="12700">
            <a:miter lim="400000"/>
          </a:ln>
        </p:spPr>
      </p:pic>
      <p:sp>
        <p:nvSpPr>
          <p:cNvPr id="292" name="Rectangle"/>
          <p:cNvSpPr/>
          <p:nvPr/>
        </p:nvSpPr>
        <p:spPr>
          <a:xfrm>
            <a:off x="3719455" y="3516988"/>
            <a:ext cx="4527871" cy="3538916"/>
          </a:xfrm>
          <a:prstGeom prst="rect">
            <a:avLst/>
          </a:prstGeom>
          <a:ln w="63500">
            <a:solidFill>
              <a:schemeClr val="accent4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algn="ctr"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Workflow: Stage and Commi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Workflow: </a:t>
            </a:r>
            <a:r>
              <a:rPr lang="en-US" dirty="0"/>
              <a:t>Edit Files</a:t>
            </a:r>
            <a:endParaRPr dirty="0"/>
          </a:p>
        </p:txBody>
      </p:sp>
      <p:sp>
        <p:nvSpPr>
          <p:cNvPr id="295" name="*"/>
          <p:cNvSpPr txBox="1"/>
          <p:nvPr/>
        </p:nvSpPr>
        <p:spPr>
          <a:xfrm>
            <a:off x="3200305" y="3218538"/>
            <a:ext cx="236120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>
                <a:solidFill>
                  <a:srgbClr val="FFFFFF"/>
                </a:solidFill>
              </a:defRPr>
            </a:lvl1pPr>
          </a:lstStyle>
          <a:p>
            <a:r>
              <a:t>*</a:t>
            </a:r>
          </a:p>
        </p:txBody>
      </p:sp>
      <p:pic>
        <p:nvPicPr>
          <p:cNvPr id="296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rcRect t="166" b="166"/>
          <a:stretch>
            <a:fillRect/>
          </a:stretch>
        </p:blipFill>
        <p:spPr>
          <a:xfrm>
            <a:off x="1301251" y="2236360"/>
            <a:ext cx="10402298" cy="7033480"/>
          </a:xfrm>
          <a:prstGeom prst="rect">
            <a:avLst/>
          </a:prstGeom>
          <a:ln w="12700">
            <a:miter lim="400000"/>
          </a:ln>
        </p:spPr>
      </p:pic>
      <p:sp>
        <p:nvSpPr>
          <p:cNvPr id="297" name="Rectangle"/>
          <p:cNvSpPr/>
          <p:nvPr/>
        </p:nvSpPr>
        <p:spPr>
          <a:xfrm>
            <a:off x="3064537" y="3732888"/>
            <a:ext cx="3297159" cy="775387"/>
          </a:xfrm>
          <a:prstGeom prst="rect">
            <a:avLst/>
          </a:prstGeom>
          <a:ln w="63500">
            <a:solidFill>
              <a:schemeClr val="accent4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algn="ctr"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0014883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Workflow: Initialize Repo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Try it:</a:t>
            </a:r>
            <a:r>
              <a:rPr dirty="0"/>
              <a:t> </a:t>
            </a:r>
            <a:r>
              <a:rPr lang="en-US" dirty="0"/>
              <a:t>Edit Files</a:t>
            </a:r>
            <a:endParaRPr dirty="0"/>
          </a:p>
        </p:txBody>
      </p:sp>
      <p:sp>
        <p:nvSpPr>
          <p:cNvPr id="264" name="*"/>
          <p:cNvSpPr txBox="1"/>
          <p:nvPr/>
        </p:nvSpPr>
        <p:spPr>
          <a:xfrm>
            <a:off x="3200305" y="3218538"/>
            <a:ext cx="236120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>
                <a:solidFill>
                  <a:srgbClr val="FFFFFF"/>
                </a:solidFill>
              </a:defRPr>
            </a:lvl1pPr>
          </a:lstStyle>
          <a:p>
            <a:r>
              <a:t>*</a:t>
            </a:r>
          </a:p>
        </p:txBody>
      </p:sp>
      <p:sp>
        <p:nvSpPr>
          <p:cNvPr id="5" name="initialize repository on GitHub…">
            <a:extLst>
              <a:ext uri="{FF2B5EF4-FFF2-40B4-BE49-F238E27FC236}">
                <a16:creationId xmlns:a16="http://schemas.microsoft.com/office/drawing/2014/main" id="{AE2CC819-23BC-4220-8D91-9206C5A88AA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</p:spPr>
        <p:txBody>
          <a:bodyPr anchor="t"/>
          <a:lstStyle/>
          <a:p>
            <a:pPr marL="565150" indent="-565150" defTabSz="519937">
              <a:spcBef>
                <a:spcPts val="3700"/>
              </a:spcBef>
              <a:buSzPct val="100000"/>
              <a:buAutoNum type="arabicPeriod"/>
              <a:defRPr sz="3204"/>
            </a:pPr>
            <a:r>
              <a:rPr lang="en-US" dirty="0"/>
              <a:t>Create and edit a file inside your repo</a:t>
            </a:r>
          </a:p>
          <a:p>
            <a:pPr marL="565150" indent="-565150" defTabSz="519937">
              <a:spcBef>
                <a:spcPts val="3700"/>
              </a:spcBef>
              <a:buSzPct val="100000"/>
              <a:buAutoNum type="arabicPeriod"/>
              <a:defRPr sz="3204"/>
            </a:pPr>
            <a:r>
              <a:rPr lang="en-US" dirty="0"/>
              <a:t>View changes on </a:t>
            </a:r>
            <a:r>
              <a:rPr lang="en-US" dirty="0" err="1"/>
              <a:t>github</a:t>
            </a:r>
            <a:r>
              <a:rPr lang="en-US" dirty="0"/>
              <a:t> desktop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90384941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Workflow: Stage and Commi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Workflow: Stage and Commit</a:t>
            </a:r>
          </a:p>
        </p:txBody>
      </p:sp>
      <p:sp>
        <p:nvSpPr>
          <p:cNvPr id="295" name="*"/>
          <p:cNvSpPr txBox="1"/>
          <p:nvPr/>
        </p:nvSpPr>
        <p:spPr>
          <a:xfrm>
            <a:off x="3200305" y="3218538"/>
            <a:ext cx="236120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>
                <a:solidFill>
                  <a:srgbClr val="FFFFFF"/>
                </a:solidFill>
              </a:defRPr>
            </a:lvl1pPr>
          </a:lstStyle>
          <a:p>
            <a:r>
              <a:t>*</a:t>
            </a:r>
          </a:p>
        </p:txBody>
      </p:sp>
      <p:pic>
        <p:nvPicPr>
          <p:cNvPr id="296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rcRect t="166" b="166"/>
          <a:stretch>
            <a:fillRect/>
          </a:stretch>
        </p:blipFill>
        <p:spPr>
          <a:xfrm>
            <a:off x="1301251" y="2236360"/>
            <a:ext cx="10402298" cy="7033480"/>
          </a:xfrm>
          <a:prstGeom prst="rect">
            <a:avLst/>
          </a:prstGeom>
          <a:ln w="12700">
            <a:miter lim="400000"/>
          </a:ln>
        </p:spPr>
      </p:pic>
      <p:sp>
        <p:nvSpPr>
          <p:cNvPr id="297" name="Rectangle"/>
          <p:cNvSpPr/>
          <p:nvPr/>
        </p:nvSpPr>
        <p:spPr>
          <a:xfrm>
            <a:off x="3064537" y="3732888"/>
            <a:ext cx="3297159" cy="775387"/>
          </a:xfrm>
          <a:prstGeom prst="rect">
            <a:avLst/>
          </a:prstGeom>
          <a:ln w="63500">
            <a:solidFill>
              <a:schemeClr val="accent4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algn="ctr"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AAA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itHub - Learning Goal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GitHub - Learning Goals</a:t>
            </a:r>
          </a:p>
        </p:txBody>
      </p:sp>
      <p:sp>
        <p:nvSpPr>
          <p:cNvPr id="124" name="What is a version control system?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/>
          <a:p>
            <a:pPr marL="431165" indent="-431165" defTabSz="566674">
              <a:spcBef>
                <a:spcPts val="4000"/>
              </a:spcBef>
              <a:defRPr sz="3492"/>
            </a:pPr>
            <a:r>
              <a:rPr dirty="0"/>
              <a:t>What is a version control system?</a:t>
            </a:r>
          </a:p>
          <a:p>
            <a:pPr marL="431165" indent="-431165" defTabSz="566674">
              <a:spcBef>
                <a:spcPts val="4000"/>
              </a:spcBef>
              <a:defRPr sz="3492"/>
            </a:pPr>
            <a:r>
              <a:rPr dirty="0"/>
              <a:t>What is a typical Git workflow?</a:t>
            </a:r>
          </a:p>
          <a:p>
            <a:pPr marL="431165" indent="-431165" defTabSz="566674">
              <a:spcBef>
                <a:spcPts val="4000"/>
              </a:spcBef>
              <a:defRPr sz="3492"/>
            </a:pPr>
            <a:r>
              <a:rPr dirty="0"/>
              <a:t>What can I do with branches?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Workflow: Stage and Commi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Workflow: Stage and Commit</a:t>
            </a:r>
          </a:p>
        </p:txBody>
      </p:sp>
      <p:sp>
        <p:nvSpPr>
          <p:cNvPr id="300" name="*"/>
          <p:cNvSpPr txBox="1"/>
          <p:nvPr/>
        </p:nvSpPr>
        <p:spPr>
          <a:xfrm>
            <a:off x="3200305" y="3218538"/>
            <a:ext cx="236120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>
                <a:solidFill>
                  <a:srgbClr val="FFFFFF"/>
                </a:solidFill>
              </a:defRPr>
            </a:lvl1pPr>
          </a:lstStyle>
          <a:p>
            <a:r>
              <a:t>*</a:t>
            </a:r>
          </a:p>
        </p:txBody>
      </p:sp>
      <p:pic>
        <p:nvPicPr>
          <p:cNvPr id="301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rcRect t="166" b="166"/>
          <a:stretch>
            <a:fillRect/>
          </a:stretch>
        </p:blipFill>
        <p:spPr>
          <a:xfrm>
            <a:off x="1301251" y="2236360"/>
            <a:ext cx="10402298" cy="7033480"/>
          </a:xfrm>
          <a:prstGeom prst="rect">
            <a:avLst/>
          </a:prstGeom>
          <a:ln w="12700">
            <a:miter lim="400000"/>
          </a:ln>
        </p:spPr>
      </p:pic>
      <p:sp>
        <p:nvSpPr>
          <p:cNvPr id="302" name="Rectangle"/>
          <p:cNvSpPr/>
          <p:nvPr/>
        </p:nvSpPr>
        <p:spPr>
          <a:xfrm>
            <a:off x="3076232" y="7557516"/>
            <a:ext cx="3297159" cy="1680513"/>
          </a:xfrm>
          <a:prstGeom prst="rect">
            <a:avLst/>
          </a:prstGeom>
          <a:ln w="63500">
            <a:solidFill>
              <a:schemeClr val="accent4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algn="ctr"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303" name="Rectangle"/>
          <p:cNvSpPr/>
          <p:nvPr/>
        </p:nvSpPr>
        <p:spPr>
          <a:xfrm>
            <a:off x="10600440" y="3237588"/>
            <a:ext cx="1071552" cy="469901"/>
          </a:xfrm>
          <a:prstGeom prst="rect">
            <a:avLst/>
          </a:prstGeom>
          <a:ln w="63500">
            <a:solidFill>
              <a:schemeClr val="accent4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algn="ctr"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Workflow: Stage and Commi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Workflow: Stage and Commit</a:t>
            </a:r>
          </a:p>
        </p:txBody>
      </p:sp>
      <p:sp>
        <p:nvSpPr>
          <p:cNvPr id="306" name="Two things just happened: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</a:pPr>
            <a:r>
              <a:t>Two things just happened:</a:t>
            </a:r>
          </a:p>
          <a:p>
            <a:pPr marL="635000" indent="-635000">
              <a:buSzPct val="100000"/>
              <a:buAutoNum type="arabicPeriod"/>
            </a:pPr>
            <a:r>
              <a:t>File was added to the staging area:</a:t>
            </a:r>
            <a:br/>
            <a:r>
              <a:rPr>
                <a:latin typeface="Fira Mono"/>
                <a:ea typeface="Fira Mono"/>
                <a:cs typeface="Fira Mono"/>
                <a:sym typeface="Fira Mono"/>
              </a:rPr>
              <a:t>git add README.md</a:t>
            </a:r>
          </a:p>
          <a:p>
            <a:pPr marL="635000" indent="-635000">
              <a:buSzPct val="100000"/>
              <a:buAutoNum type="arabicPeriod"/>
            </a:pPr>
            <a:r>
              <a:t>Staged files were committed to the local repository:</a:t>
            </a:r>
            <a:br/>
            <a:r>
              <a:rPr>
                <a:latin typeface="Fira Mono"/>
                <a:ea typeface="Fira Mono"/>
                <a:cs typeface="Fira Mono"/>
                <a:sym typeface="Fira Mono"/>
              </a:rPr>
              <a:t>git commit -m “message”</a:t>
            </a:r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Workflow: Stage and Commi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Workflow: Stage and Commit</a:t>
            </a:r>
          </a:p>
        </p:txBody>
      </p:sp>
      <p:sp>
        <p:nvSpPr>
          <p:cNvPr id="309" name="*"/>
          <p:cNvSpPr txBox="1"/>
          <p:nvPr/>
        </p:nvSpPr>
        <p:spPr>
          <a:xfrm>
            <a:off x="3200305" y="3218538"/>
            <a:ext cx="236120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>
                <a:solidFill>
                  <a:srgbClr val="FFFFFF"/>
                </a:solidFill>
              </a:defRPr>
            </a:lvl1pPr>
          </a:lstStyle>
          <a:p>
            <a:r>
              <a:t>*</a:t>
            </a:r>
          </a:p>
        </p:txBody>
      </p:sp>
      <p:pic>
        <p:nvPicPr>
          <p:cNvPr id="310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rcRect t="166" b="166"/>
          <a:stretch>
            <a:fillRect/>
          </a:stretch>
        </p:blipFill>
        <p:spPr>
          <a:xfrm>
            <a:off x="1301251" y="2236360"/>
            <a:ext cx="10402298" cy="7033480"/>
          </a:xfrm>
          <a:prstGeom prst="rect">
            <a:avLst/>
          </a:prstGeom>
          <a:ln w="12700">
            <a:miter lim="400000"/>
          </a:ln>
        </p:spPr>
      </p:pic>
      <p:sp>
        <p:nvSpPr>
          <p:cNvPr id="311" name="Rectangle"/>
          <p:cNvSpPr/>
          <p:nvPr/>
        </p:nvSpPr>
        <p:spPr>
          <a:xfrm>
            <a:off x="10600440" y="3237588"/>
            <a:ext cx="1071552" cy="469901"/>
          </a:xfrm>
          <a:prstGeom prst="rect">
            <a:avLst/>
          </a:prstGeom>
          <a:ln w="63500">
            <a:solidFill>
              <a:schemeClr val="accent4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algn="ctr"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Workflow: Initialize Repo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Try it:</a:t>
            </a:r>
            <a:r>
              <a:rPr dirty="0"/>
              <a:t> </a:t>
            </a:r>
            <a:r>
              <a:rPr lang="en-US" dirty="0"/>
              <a:t>Stage and Commit</a:t>
            </a:r>
            <a:endParaRPr dirty="0"/>
          </a:p>
        </p:txBody>
      </p:sp>
      <p:sp>
        <p:nvSpPr>
          <p:cNvPr id="264" name="*"/>
          <p:cNvSpPr txBox="1"/>
          <p:nvPr/>
        </p:nvSpPr>
        <p:spPr>
          <a:xfrm>
            <a:off x="3200305" y="3218538"/>
            <a:ext cx="236120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>
                <a:solidFill>
                  <a:srgbClr val="FFFFFF"/>
                </a:solidFill>
              </a:defRPr>
            </a:lvl1pPr>
          </a:lstStyle>
          <a:p>
            <a:r>
              <a:t>*</a:t>
            </a:r>
          </a:p>
        </p:txBody>
      </p:sp>
      <p:sp>
        <p:nvSpPr>
          <p:cNvPr id="5" name="initialize repository on GitHub…">
            <a:extLst>
              <a:ext uri="{FF2B5EF4-FFF2-40B4-BE49-F238E27FC236}">
                <a16:creationId xmlns:a16="http://schemas.microsoft.com/office/drawing/2014/main" id="{AE2CC819-23BC-4220-8D91-9206C5A88AA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</p:spPr>
        <p:txBody>
          <a:bodyPr anchor="t"/>
          <a:lstStyle/>
          <a:p>
            <a:pPr marL="0" indent="0" defTabSz="519937">
              <a:spcBef>
                <a:spcPts val="3700"/>
              </a:spcBef>
              <a:buSzPct val="100000"/>
              <a:buNone/>
              <a:defRPr sz="3204"/>
            </a:pPr>
            <a:r>
              <a:rPr lang="en-US" dirty="0"/>
              <a:t>On </a:t>
            </a:r>
            <a:r>
              <a:rPr lang="en-US" dirty="0" err="1"/>
              <a:t>Github</a:t>
            </a:r>
            <a:r>
              <a:rPr lang="en-US" dirty="0"/>
              <a:t> desktop:</a:t>
            </a:r>
          </a:p>
          <a:p>
            <a:pPr marL="514350" indent="-514350" defTabSz="519937">
              <a:spcBef>
                <a:spcPts val="3700"/>
              </a:spcBef>
              <a:buSzPct val="100000"/>
              <a:buFont typeface="+mj-lt"/>
              <a:buAutoNum type="arabicPeriod"/>
              <a:defRPr sz="3204"/>
            </a:pPr>
            <a:r>
              <a:rPr lang="en-US" dirty="0"/>
              <a:t>Specify files to commit</a:t>
            </a:r>
          </a:p>
          <a:p>
            <a:pPr marL="514350" indent="-514350" defTabSz="519937">
              <a:spcBef>
                <a:spcPts val="3700"/>
              </a:spcBef>
              <a:buSzPct val="100000"/>
              <a:buFont typeface="+mj-lt"/>
              <a:buAutoNum type="arabicPeriod"/>
              <a:defRPr sz="3204"/>
            </a:pPr>
            <a:r>
              <a:rPr lang="en-US" dirty="0"/>
              <a:t>Input a summary</a:t>
            </a:r>
          </a:p>
          <a:p>
            <a:pPr marL="514350" indent="-514350" defTabSz="519937">
              <a:spcBef>
                <a:spcPts val="3700"/>
              </a:spcBef>
              <a:buSzPct val="100000"/>
              <a:buFont typeface="+mj-lt"/>
              <a:buAutoNum type="arabicPeriod"/>
              <a:defRPr sz="3204"/>
            </a:pPr>
            <a:r>
              <a:rPr lang="en-US" dirty="0"/>
              <a:t>Commit</a:t>
            </a:r>
          </a:p>
          <a:p>
            <a:pPr marL="514350" indent="-514350" defTabSz="519937">
              <a:spcBef>
                <a:spcPts val="3700"/>
              </a:spcBef>
              <a:buSzPct val="100000"/>
              <a:buFont typeface="+mj-lt"/>
              <a:buAutoNum type="arabicPeriod"/>
              <a:defRPr sz="3204"/>
            </a:pPr>
            <a:r>
              <a:rPr lang="en-US" dirty="0"/>
              <a:t>Sync/push</a:t>
            </a:r>
          </a:p>
          <a:p>
            <a:pPr marL="514350" indent="-514350" defTabSz="519937">
              <a:spcBef>
                <a:spcPts val="3700"/>
              </a:spcBef>
              <a:buSzPct val="100000"/>
              <a:buFont typeface="+mj-lt"/>
              <a:buAutoNum type="arabicPeriod"/>
              <a:defRPr sz="3204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20427237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Workflow: Stage and Commi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Workflow: Stage and Commit</a:t>
            </a:r>
          </a:p>
        </p:txBody>
      </p:sp>
      <p:sp>
        <p:nvSpPr>
          <p:cNvPr id="314" name="*"/>
          <p:cNvSpPr txBox="1"/>
          <p:nvPr/>
        </p:nvSpPr>
        <p:spPr>
          <a:xfrm>
            <a:off x="3200305" y="3218538"/>
            <a:ext cx="236120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>
                <a:solidFill>
                  <a:srgbClr val="FFFFFF"/>
                </a:solidFill>
              </a:defRPr>
            </a:lvl1pPr>
          </a:lstStyle>
          <a:p>
            <a:r>
              <a:t>*</a:t>
            </a:r>
          </a:p>
        </p:txBody>
      </p:sp>
      <p:pic>
        <p:nvPicPr>
          <p:cNvPr id="315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rcRect t="166" b="166"/>
          <a:stretch>
            <a:fillRect/>
          </a:stretch>
        </p:blipFill>
        <p:spPr>
          <a:xfrm>
            <a:off x="1301251" y="2236360"/>
            <a:ext cx="10402298" cy="7033480"/>
          </a:xfrm>
          <a:prstGeom prst="rect">
            <a:avLst/>
          </a:prstGeom>
          <a:ln w="12700">
            <a:miter lim="400000"/>
          </a:ln>
        </p:spPr>
      </p:pic>
      <p:sp>
        <p:nvSpPr>
          <p:cNvPr id="316" name="Rectangle"/>
          <p:cNvSpPr/>
          <p:nvPr/>
        </p:nvSpPr>
        <p:spPr>
          <a:xfrm>
            <a:off x="3064537" y="3692136"/>
            <a:ext cx="3295788" cy="631438"/>
          </a:xfrm>
          <a:prstGeom prst="rect">
            <a:avLst/>
          </a:prstGeom>
          <a:ln w="63500">
            <a:solidFill>
              <a:schemeClr val="accent4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algn="ctr"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Workflow: Create Branch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Workflow: </a:t>
            </a:r>
            <a:r>
              <a:rPr lang="en-US" dirty="0"/>
              <a:t>Tagging a Commit</a:t>
            </a:r>
            <a:endParaRPr dirty="0"/>
          </a:p>
        </p:txBody>
      </p:sp>
      <p:sp>
        <p:nvSpPr>
          <p:cNvPr id="497" name="*"/>
          <p:cNvSpPr txBox="1"/>
          <p:nvPr/>
        </p:nvSpPr>
        <p:spPr>
          <a:xfrm>
            <a:off x="3200305" y="3218538"/>
            <a:ext cx="236120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>
                <a:solidFill>
                  <a:srgbClr val="FFFFFF"/>
                </a:solidFill>
              </a:defRPr>
            </a:lvl1pPr>
          </a:lstStyle>
          <a:p>
            <a:r>
              <a:t>*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ED383A-D5AC-41BF-906B-F6B6529F9C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50" t="12179" r="33714" b="31517"/>
          <a:stretch/>
        </p:blipFill>
        <p:spPr>
          <a:xfrm>
            <a:off x="820615" y="2860431"/>
            <a:ext cx="11881222" cy="6299200"/>
          </a:xfrm>
          <a:prstGeom prst="rect">
            <a:avLst/>
          </a:prstGeom>
        </p:spPr>
      </p:pic>
      <p:sp>
        <p:nvSpPr>
          <p:cNvPr id="6" name="Rectangle">
            <a:extLst>
              <a:ext uri="{FF2B5EF4-FFF2-40B4-BE49-F238E27FC236}">
                <a16:creationId xmlns:a16="http://schemas.microsoft.com/office/drawing/2014/main" id="{68224095-0C12-48DC-8CE5-69AAD391F72D}"/>
              </a:ext>
            </a:extLst>
          </p:cNvPr>
          <p:cNvSpPr/>
          <p:nvPr/>
        </p:nvSpPr>
        <p:spPr>
          <a:xfrm>
            <a:off x="7268307" y="5681784"/>
            <a:ext cx="1742832" cy="547078"/>
          </a:xfrm>
          <a:prstGeom prst="rect">
            <a:avLst/>
          </a:prstGeom>
          <a:ln w="63500">
            <a:solidFill>
              <a:schemeClr val="accent4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algn="ctr"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2369008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Workflow: Create Branch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Workflow: </a:t>
            </a:r>
            <a:r>
              <a:rPr lang="en-US" dirty="0"/>
              <a:t>Tagging a Commit</a:t>
            </a:r>
            <a:endParaRPr dirty="0"/>
          </a:p>
        </p:txBody>
      </p:sp>
      <p:sp>
        <p:nvSpPr>
          <p:cNvPr id="497" name="*"/>
          <p:cNvSpPr txBox="1"/>
          <p:nvPr/>
        </p:nvSpPr>
        <p:spPr>
          <a:xfrm>
            <a:off x="3200305" y="3218538"/>
            <a:ext cx="236120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>
                <a:solidFill>
                  <a:srgbClr val="FFFFFF"/>
                </a:solidFill>
              </a:defRPr>
            </a:lvl1pPr>
          </a:lstStyle>
          <a:p>
            <a:r>
              <a:t>*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7AC60BE-82B8-4747-9485-EB1BDC115A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63" t="31837" r="28906" b="19124"/>
          <a:stretch/>
        </p:blipFill>
        <p:spPr>
          <a:xfrm>
            <a:off x="527530" y="3175629"/>
            <a:ext cx="12155032" cy="4822092"/>
          </a:xfrm>
          <a:prstGeom prst="rect">
            <a:avLst/>
          </a:prstGeom>
          <a:ln>
            <a:solidFill>
              <a:schemeClr val="accent1"/>
            </a:solidFill>
          </a:ln>
          <a:effectLst/>
        </p:spPr>
      </p:pic>
      <p:sp>
        <p:nvSpPr>
          <p:cNvPr id="6" name="Rectangle">
            <a:extLst>
              <a:ext uri="{FF2B5EF4-FFF2-40B4-BE49-F238E27FC236}">
                <a16:creationId xmlns:a16="http://schemas.microsoft.com/office/drawing/2014/main" id="{68224095-0C12-48DC-8CE5-69AAD391F72D}"/>
              </a:ext>
            </a:extLst>
          </p:cNvPr>
          <p:cNvSpPr/>
          <p:nvPr/>
        </p:nvSpPr>
        <p:spPr>
          <a:xfrm>
            <a:off x="5619261" y="6416430"/>
            <a:ext cx="1742832" cy="547078"/>
          </a:xfrm>
          <a:prstGeom prst="rect">
            <a:avLst/>
          </a:prstGeom>
          <a:ln w="63500">
            <a:solidFill>
              <a:schemeClr val="accent4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algn="ctr"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1297983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9AAFE3E-8803-4287-BB7A-BA7CD7FAA1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08" t="13997" r="50000" b="9615"/>
          <a:stretch/>
        </p:blipFill>
        <p:spPr>
          <a:xfrm>
            <a:off x="2469662" y="1938215"/>
            <a:ext cx="8026399" cy="768256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496" name="Workflow: Create Branch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Workflow: </a:t>
            </a:r>
            <a:r>
              <a:rPr lang="en-US" dirty="0"/>
              <a:t>Tagging a Commit</a:t>
            </a:r>
            <a:endParaRPr dirty="0"/>
          </a:p>
        </p:txBody>
      </p:sp>
      <p:sp>
        <p:nvSpPr>
          <p:cNvPr id="497" name="*"/>
          <p:cNvSpPr txBox="1"/>
          <p:nvPr/>
        </p:nvSpPr>
        <p:spPr>
          <a:xfrm>
            <a:off x="3200305" y="3218538"/>
            <a:ext cx="236120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>
                <a:solidFill>
                  <a:srgbClr val="FFFFFF"/>
                </a:solidFill>
              </a:defRPr>
            </a:lvl1pPr>
          </a:lstStyle>
          <a:p>
            <a:r>
              <a:t>*</a:t>
            </a:r>
          </a:p>
        </p:txBody>
      </p:sp>
      <p:sp>
        <p:nvSpPr>
          <p:cNvPr id="6" name="Rectangle">
            <a:extLst>
              <a:ext uri="{FF2B5EF4-FFF2-40B4-BE49-F238E27FC236}">
                <a16:creationId xmlns:a16="http://schemas.microsoft.com/office/drawing/2014/main" id="{68224095-0C12-48DC-8CE5-69AAD391F72D}"/>
              </a:ext>
            </a:extLst>
          </p:cNvPr>
          <p:cNvSpPr/>
          <p:nvPr/>
        </p:nvSpPr>
        <p:spPr>
          <a:xfrm>
            <a:off x="2565009" y="2860430"/>
            <a:ext cx="1616222" cy="547078"/>
          </a:xfrm>
          <a:prstGeom prst="rect">
            <a:avLst/>
          </a:prstGeom>
          <a:ln w="63500">
            <a:solidFill>
              <a:schemeClr val="accent4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algn="ctr"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7" name="Rectangle">
            <a:extLst>
              <a:ext uri="{FF2B5EF4-FFF2-40B4-BE49-F238E27FC236}">
                <a16:creationId xmlns:a16="http://schemas.microsoft.com/office/drawing/2014/main" id="{6C7C1C7D-AB0B-4582-B644-3F166433C10D}"/>
              </a:ext>
            </a:extLst>
          </p:cNvPr>
          <p:cNvSpPr/>
          <p:nvPr/>
        </p:nvSpPr>
        <p:spPr>
          <a:xfrm>
            <a:off x="2628313" y="3621453"/>
            <a:ext cx="1904609" cy="544147"/>
          </a:xfrm>
          <a:prstGeom prst="rect">
            <a:avLst/>
          </a:prstGeom>
          <a:ln w="63500">
            <a:solidFill>
              <a:schemeClr val="accent4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algn="ctr"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8" name="Rectangle">
            <a:extLst>
              <a:ext uri="{FF2B5EF4-FFF2-40B4-BE49-F238E27FC236}">
                <a16:creationId xmlns:a16="http://schemas.microsoft.com/office/drawing/2014/main" id="{802F7E48-9148-482B-9DC9-DDF054BD9320}"/>
              </a:ext>
            </a:extLst>
          </p:cNvPr>
          <p:cNvSpPr/>
          <p:nvPr/>
        </p:nvSpPr>
        <p:spPr>
          <a:xfrm>
            <a:off x="2628314" y="8846038"/>
            <a:ext cx="1420056" cy="587131"/>
          </a:xfrm>
          <a:prstGeom prst="rect">
            <a:avLst/>
          </a:prstGeom>
          <a:ln w="63500">
            <a:solidFill>
              <a:schemeClr val="accent4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algn="ctr"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6236231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7507E17-B358-405B-85A8-34BCF50A0A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28" t="24252" r="34976" b="17094"/>
          <a:stretch/>
        </p:blipFill>
        <p:spPr>
          <a:xfrm>
            <a:off x="765907" y="2353726"/>
            <a:ext cx="11707448" cy="649231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496" name="Workflow: Create Branch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Workflow: </a:t>
            </a:r>
            <a:r>
              <a:rPr lang="en-US" dirty="0"/>
              <a:t>Tagging a Commit</a:t>
            </a:r>
            <a:endParaRPr dirty="0"/>
          </a:p>
        </p:txBody>
      </p:sp>
      <p:sp>
        <p:nvSpPr>
          <p:cNvPr id="497" name="*"/>
          <p:cNvSpPr txBox="1"/>
          <p:nvPr/>
        </p:nvSpPr>
        <p:spPr>
          <a:xfrm>
            <a:off x="3200305" y="3218538"/>
            <a:ext cx="236120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>
                <a:solidFill>
                  <a:srgbClr val="FFFFFF"/>
                </a:solidFill>
              </a:defRPr>
            </a:lvl1pPr>
          </a:lstStyle>
          <a:p>
            <a:r>
              <a:t>*</a:t>
            </a:r>
          </a:p>
        </p:txBody>
      </p:sp>
      <p:sp>
        <p:nvSpPr>
          <p:cNvPr id="6" name="Rectangle">
            <a:extLst>
              <a:ext uri="{FF2B5EF4-FFF2-40B4-BE49-F238E27FC236}">
                <a16:creationId xmlns:a16="http://schemas.microsoft.com/office/drawing/2014/main" id="{68224095-0C12-48DC-8CE5-69AAD391F72D}"/>
              </a:ext>
            </a:extLst>
          </p:cNvPr>
          <p:cNvSpPr/>
          <p:nvPr/>
        </p:nvSpPr>
        <p:spPr>
          <a:xfrm>
            <a:off x="2392194" y="4521714"/>
            <a:ext cx="861546" cy="477006"/>
          </a:xfrm>
          <a:prstGeom prst="rect">
            <a:avLst/>
          </a:prstGeom>
          <a:ln w="63500">
            <a:solidFill>
              <a:schemeClr val="accent4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algn="ctr"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32E1B1-E7B9-43BC-8E49-14A2B792DB54}"/>
              </a:ext>
            </a:extLst>
          </p:cNvPr>
          <p:cNvSpPr txBox="1"/>
          <p:nvPr/>
        </p:nvSpPr>
        <p:spPr>
          <a:xfrm>
            <a:off x="3837353" y="4767488"/>
            <a:ext cx="3005407" cy="287258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 dirty="0" err="1">
                <a:ln>
                  <a:noFill/>
                </a:ln>
                <a:solidFill>
                  <a:srgbClr val="53585F"/>
                </a:solidFill>
                <a:effectLst/>
                <a:uFillTx/>
                <a:latin typeface="Fira Sans Light"/>
                <a:ea typeface="Fira Sans Light"/>
                <a:cs typeface="Fira Sans Light"/>
                <a:sym typeface="Fira Sans Light"/>
              </a:rPr>
              <a:t>Ngehlenborg</a:t>
            </a:r>
            <a:r>
              <a:rPr kumimoji="0" lang="en-US" sz="1200" b="0" i="0" u="none" strike="noStrike" cap="none" spc="0" normalizeH="0" baseline="0" dirty="0">
                <a:ln>
                  <a:noFill/>
                </a:ln>
                <a:solidFill>
                  <a:srgbClr val="53585F"/>
                </a:solidFill>
                <a:effectLst/>
                <a:uFillTx/>
                <a:latin typeface="Fira Sans Light"/>
                <a:ea typeface="Fira Sans Light"/>
                <a:cs typeface="Fira Sans Light"/>
                <a:sym typeface="Fira Sans Light"/>
              </a:rPr>
              <a:t> released this 10 hours ago</a:t>
            </a:r>
          </a:p>
        </p:txBody>
      </p:sp>
    </p:spTree>
    <p:extLst>
      <p:ext uri="{BB962C8B-B14F-4D97-AF65-F5344CB8AC3E}">
        <p14:creationId xmlns:p14="http://schemas.microsoft.com/office/powerpoint/2010/main" val="3250769287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Workflow: Initialize Repo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Try it:</a:t>
            </a:r>
            <a:r>
              <a:rPr dirty="0"/>
              <a:t> </a:t>
            </a:r>
            <a:r>
              <a:rPr lang="en-US" dirty="0"/>
              <a:t>Tagging a Commit</a:t>
            </a:r>
            <a:endParaRPr dirty="0"/>
          </a:p>
        </p:txBody>
      </p:sp>
      <p:sp>
        <p:nvSpPr>
          <p:cNvPr id="264" name="*"/>
          <p:cNvSpPr txBox="1"/>
          <p:nvPr/>
        </p:nvSpPr>
        <p:spPr>
          <a:xfrm>
            <a:off x="3200305" y="3218538"/>
            <a:ext cx="236120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>
                <a:solidFill>
                  <a:srgbClr val="FFFFFF"/>
                </a:solidFill>
              </a:defRPr>
            </a:lvl1pPr>
          </a:lstStyle>
          <a:p>
            <a:r>
              <a:t>*</a:t>
            </a:r>
          </a:p>
        </p:txBody>
      </p:sp>
      <p:sp>
        <p:nvSpPr>
          <p:cNvPr id="5" name="initialize repository on GitHub…">
            <a:extLst>
              <a:ext uri="{FF2B5EF4-FFF2-40B4-BE49-F238E27FC236}">
                <a16:creationId xmlns:a16="http://schemas.microsoft.com/office/drawing/2014/main" id="{AE2CC819-23BC-4220-8D91-9206C5A88AA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</p:spPr>
        <p:txBody>
          <a:bodyPr anchor="t"/>
          <a:lstStyle/>
          <a:p>
            <a:pPr marL="0" indent="0" defTabSz="519937">
              <a:spcBef>
                <a:spcPts val="3700"/>
              </a:spcBef>
              <a:buSzPct val="100000"/>
              <a:buNone/>
              <a:defRPr sz="3204"/>
            </a:pPr>
            <a:r>
              <a:rPr lang="en-US" dirty="0"/>
              <a:t>On </a:t>
            </a:r>
            <a:r>
              <a:rPr lang="en-US" dirty="0" err="1"/>
              <a:t>Github</a:t>
            </a:r>
            <a:r>
              <a:rPr lang="en-US" dirty="0"/>
              <a:t> browser:</a:t>
            </a:r>
          </a:p>
          <a:p>
            <a:pPr marL="514350" indent="-514350" defTabSz="519937">
              <a:spcBef>
                <a:spcPts val="3700"/>
              </a:spcBef>
              <a:buSzPct val="100000"/>
              <a:buFont typeface="+mj-lt"/>
              <a:buAutoNum type="arabicPeriod"/>
              <a:defRPr sz="3204"/>
            </a:pPr>
            <a:r>
              <a:rPr lang="en-US" dirty="0"/>
              <a:t>Repo &gt; releases &gt; create a new release</a:t>
            </a:r>
          </a:p>
          <a:p>
            <a:pPr marL="514350" indent="-514350" defTabSz="519937">
              <a:spcBef>
                <a:spcPts val="3700"/>
              </a:spcBef>
              <a:buSzPct val="100000"/>
              <a:buFont typeface="+mj-lt"/>
              <a:buAutoNum type="arabicPeriod"/>
              <a:defRPr sz="3204"/>
            </a:pPr>
            <a:r>
              <a:rPr lang="en-US" dirty="0"/>
              <a:t>Tag and title</a:t>
            </a:r>
          </a:p>
          <a:p>
            <a:pPr marL="514350" indent="-514350" defTabSz="519937">
              <a:spcBef>
                <a:spcPts val="3700"/>
              </a:spcBef>
              <a:buSzPct val="100000"/>
              <a:buFont typeface="+mj-lt"/>
              <a:buAutoNum type="arabicPeriod"/>
              <a:defRPr sz="3204"/>
            </a:pPr>
            <a:r>
              <a:rPr lang="en-US" dirty="0"/>
              <a:t>Publish </a:t>
            </a:r>
          </a:p>
          <a:p>
            <a:pPr marL="0" indent="0" defTabSz="519937">
              <a:spcBef>
                <a:spcPts val="3700"/>
              </a:spcBef>
              <a:buSzPct val="100000"/>
              <a:buNone/>
              <a:defRPr sz="3204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88981462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Version Control System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Version Control Systems</a:t>
            </a:r>
          </a:p>
        </p:txBody>
      </p:sp>
      <p:sp>
        <p:nvSpPr>
          <p:cNvPr id="127" name="Track changes to documents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/>
          <a:p>
            <a:pPr marL="431165" indent="-431165" defTabSz="566674">
              <a:spcBef>
                <a:spcPts val="4000"/>
              </a:spcBef>
              <a:defRPr sz="3492"/>
            </a:pPr>
            <a:r>
              <a:t>Track changes to documents</a:t>
            </a:r>
          </a:p>
          <a:p>
            <a:pPr marL="862330" lvl="1" indent="-431165" defTabSz="566674">
              <a:spcBef>
                <a:spcPts val="4000"/>
              </a:spcBef>
              <a:defRPr sz="3492"/>
            </a:pPr>
            <a:r>
              <a:t>typically: software source code</a:t>
            </a:r>
          </a:p>
          <a:p>
            <a:pPr marL="862330" lvl="1" indent="-431165" defTabSz="566674">
              <a:spcBef>
                <a:spcPts val="4000"/>
              </a:spcBef>
              <a:defRPr sz="3492"/>
            </a:pPr>
            <a:r>
              <a:t>also: documentation, scientific manuscripts, homework assignments, etc.</a:t>
            </a:r>
          </a:p>
          <a:p>
            <a:pPr marL="431165" indent="-431165" defTabSz="566674">
              <a:spcBef>
                <a:spcPts val="4000"/>
              </a:spcBef>
              <a:defRPr sz="3492"/>
            </a:pPr>
            <a:r>
              <a:t>Allow retrieval of earlier versions</a:t>
            </a:r>
          </a:p>
          <a:p>
            <a:pPr marL="431165" indent="-431165" defTabSz="566674">
              <a:spcBef>
                <a:spcPts val="4000"/>
              </a:spcBef>
              <a:defRPr sz="3492"/>
            </a:pPr>
            <a:r>
              <a:t>Ensure integrity of your documents</a:t>
            </a:r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Workflow: Branch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Workflow: Branching</a:t>
            </a:r>
          </a:p>
        </p:txBody>
      </p:sp>
      <p:sp>
        <p:nvSpPr>
          <p:cNvPr id="494" name="Branching is useful for a number of things, for example: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</a:pPr>
            <a:r>
              <a:t>Branching is useful for a number of things, for example:</a:t>
            </a:r>
          </a:p>
          <a:p>
            <a:pPr marL="635000" indent="-635000">
              <a:buSzPct val="100000"/>
              <a:buAutoNum type="arabicPeriod"/>
            </a:pPr>
            <a:r>
              <a:t>Working on alternative solutions to a problem</a:t>
            </a:r>
          </a:p>
          <a:p>
            <a:pPr marL="635000" indent="-635000">
              <a:buSzPct val="100000"/>
              <a:buAutoNum type="arabicPeriod"/>
            </a:pPr>
            <a:r>
              <a:t>Adding new features that require lots of changes</a:t>
            </a:r>
          </a:p>
          <a:p>
            <a:pPr marL="0" indent="0">
              <a:buSzTx/>
              <a:buNone/>
            </a:pPr>
            <a:r>
              <a:t>Your directory will always show only the code for the currently selected branch!</a:t>
            </a:r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Workflow: Create Branch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Workflow: Create Branch</a:t>
            </a:r>
          </a:p>
        </p:txBody>
      </p:sp>
      <p:sp>
        <p:nvSpPr>
          <p:cNvPr id="497" name="*"/>
          <p:cNvSpPr txBox="1"/>
          <p:nvPr/>
        </p:nvSpPr>
        <p:spPr>
          <a:xfrm>
            <a:off x="3200305" y="3218538"/>
            <a:ext cx="236120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>
                <a:solidFill>
                  <a:srgbClr val="FFFFFF"/>
                </a:solidFill>
              </a:defRPr>
            </a:lvl1pPr>
          </a:lstStyle>
          <a:p>
            <a:r>
              <a:t>*</a:t>
            </a:r>
          </a:p>
        </p:txBody>
      </p:sp>
      <p:pic>
        <p:nvPicPr>
          <p:cNvPr id="498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rcRect t="166" b="166"/>
          <a:stretch>
            <a:fillRect/>
          </a:stretch>
        </p:blipFill>
        <p:spPr>
          <a:xfrm>
            <a:off x="1301251" y="2236360"/>
            <a:ext cx="10402298" cy="703348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Workflow: Create Branch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Workflow: Create Branch</a:t>
            </a:r>
          </a:p>
        </p:txBody>
      </p:sp>
      <p:sp>
        <p:nvSpPr>
          <p:cNvPr id="501" name="*"/>
          <p:cNvSpPr txBox="1"/>
          <p:nvPr/>
        </p:nvSpPr>
        <p:spPr>
          <a:xfrm>
            <a:off x="3200305" y="3218538"/>
            <a:ext cx="236120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>
                <a:solidFill>
                  <a:srgbClr val="FFFFFF"/>
                </a:solidFill>
              </a:defRPr>
            </a:lvl1pPr>
          </a:lstStyle>
          <a:p>
            <a:r>
              <a:t>*</a:t>
            </a:r>
          </a:p>
        </p:txBody>
      </p:sp>
      <p:pic>
        <p:nvPicPr>
          <p:cNvPr id="502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rcRect t="166" b="166"/>
          <a:stretch>
            <a:fillRect/>
          </a:stretch>
        </p:blipFill>
        <p:spPr>
          <a:xfrm>
            <a:off x="1301251" y="2236360"/>
            <a:ext cx="10402298" cy="703348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Workflow: Edit Branch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Workflow: Edit Branch</a:t>
            </a:r>
          </a:p>
        </p:txBody>
      </p:sp>
      <p:sp>
        <p:nvSpPr>
          <p:cNvPr id="505" name="*"/>
          <p:cNvSpPr txBox="1"/>
          <p:nvPr/>
        </p:nvSpPr>
        <p:spPr>
          <a:xfrm>
            <a:off x="3200305" y="3218538"/>
            <a:ext cx="236120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>
                <a:solidFill>
                  <a:srgbClr val="FFFFFF"/>
                </a:solidFill>
              </a:defRPr>
            </a:lvl1pPr>
          </a:lstStyle>
          <a:p>
            <a:r>
              <a:t>*</a:t>
            </a:r>
          </a:p>
        </p:txBody>
      </p:sp>
      <p:pic>
        <p:nvPicPr>
          <p:cNvPr id="506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rcRect t="299" b="299"/>
          <a:stretch>
            <a:fillRect/>
          </a:stretch>
        </p:blipFill>
        <p:spPr>
          <a:xfrm>
            <a:off x="1301251" y="2236360"/>
            <a:ext cx="10402298" cy="7033480"/>
          </a:xfrm>
          <a:prstGeom prst="rect">
            <a:avLst/>
          </a:prstGeom>
          <a:ln w="12700">
            <a:miter lim="400000"/>
          </a:ln>
        </p:spPr>
      </p:pic>
      <p:sp>
        <p:nvSpPr>
          <p:cNvPr id="507" name="Rectangle"/>
          <p:cNvSpPr/>
          <p:nvPr/>
        </p:nvSpPr>
        <p:spPr>
          <a:xfrm>
            <a:off x="1333000" y="9031958"/>
            <a:ext cx="4206848" cy="244171"/>
          </a:xfrm>
          <a:prstGeom prst="rect">
            <a:avLst/>
          </a:prstGeom>
          <a:ln w="63500">
            <a:solidFill>
              <a:schemeClr val="accent4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algn="ctr"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Workflow: Edit Branch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Workflow: Edit Branch</a:t>
            </a:r>
          </a:p>
        </p:txBody>
      </p:sp>
      <p:sp>
        <p:nvSpPr>
          <p:cNvPr id="510" name="*"/>
          <p:cNvSpPr txBox="1"/>
          <p:nvPr/>
        </p:nvSpPr>
        <p:spPr>
          <a:xfrm>
            <a:off x="3200305" y="3218538"/>
            <a:ext cx="236120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>
                <a:solidFill>
                  <a:srgbClr val="FFFFFF"/>
                </a:solidFill>
              </a:defRPr>
            </a:lvl1pPr>
          </a:lstStyle>
          <a:p>
            <a:r>
              <a:t>*</a:t>
            </a:r>
          </a:p>
        </p:txBody>
      </p:sp>
      <p:pic>
        <p:nvPicPr>
          <p:cNvPr id="511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rcRect t="299" b="299"/>
          <a:stretch>
            <a:fillRect/>
          </a:stretch>
        </p:blipFill>
        <p:spPr>
          <a:xfrm>
            <a:off x="1301251" y="2236360"/>
            <a:ext cx="10402298" cy="7033480"/>
          </a:xfrm>
          <a:prstGeom prst="rect">
            <a:avLst/>
          </a:prstGeom>
          <a:ln w="12700">
            <a:miter lim="400000"/>
          </a:ln>
        </p:spPr>
      </p:pic>
      <p:sp>
        <p:nvSpPr>
          <p:cNvPr id="512" name="Rectangle"/>
          <p:cNvSpPr/>
          <p:nvPr/>
        </p:nvSpPr>
        <p:spPr>
          <a:xfrm>
            <a:off x="3800638" y="6891780"/>
            <a:ext cx="7464169" cy="1989872"/>
          </a:xfrm>
          <a:prstGeom prst="rect">
            <a:avLst/>
          </a:prstGeom>
          <a:ln w="63500">
            <a:solidFill>
              <a:schemeClr val="accent4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algn="ctr"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Workflow: Stage and Commi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Workflow: Stage and Commit</a:t>
            </a:r>
          </a:p>
        </p:txBody>
      </p:sp>
      <p:sp>
        <p:nvSpPr>
          <p:cNvPr id="515" name="*"/>
          <p:cNvSpPr txBox="1"/>
          <p:nvPr/>
        </p:nvSpPr>
        <p:spPr>
          <a:xfrm>
            <a:off x="3200305" y="3218538"/>
            <a:ext cx="236120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>
                <a:solidFill>
                  <a:srgbClr val="FFFFFF"/>
                </a:solidFill>
              </a:defRPr>
            </a:lvl1pPr>
          </a:lstStyle>
          <a:p>
            <a:r>
              <a:t>*</a:t>
            </a:r>
          </a:p>
        </p:txBody>
      </p:sp>
      <p:pic>
        <p:nvPicPr>
          <p:cNvPr id="516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rcRect t="166" b="166"/>
          <a:stretch>
            <a:fillRect/>
          </a:stretch>
        </p:blipFill>
        <p:spPr>
          <a:xfrm>
            <a:off x="1301251" y="2236360"/>
            <a:ext cx="10402298" cy="703348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Workflow: Stage and Commi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Workflow: Stage and Commit</a:t>
            </a:r>
          </a:p>
        </p:txBody>
      </p:sp>
      <p:sp>
        <p:nvSpPr>
          <p:cNvPr id="519" name="*"/>
          <p:cNvSpPr txBox="1"/>
          <p:nvPr/>
        </p:nvSpPr>
        <p:spPr>
          <a:xfrm>
            <a:off x="3200305" y="3218538"/>
            <a:ext cx="236120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>
                <a:solidFill>
                  <a:srgbClr val="FFFFFF"/>
                </a:solidFill>
              </a:defRPr>
            </a:lvl1pPr>
          </a:lstStyle>
          <a:p>
            <a:r>
              <a:t>*</a:t>
            </a:r>
          </a:p>
        </p:txBody>
      </p:sp>
      <p:pic>
        <p:nvPicPr>
          <p:cNvPr id="520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rcRect t="166" b="166"/>
          <a:stretch>
            <a:fillRect/>
          </a:stretch>
        </p:blipFill>
        <p:spPr>
          <a:xfrm>
            <a:off x="1301251" y="2236360"/>
            <a:ext cx="10402298" cy="703348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Workflow: Add Fi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Workflow: Add File</a:t>
            </a:r>
          </a:p>
        </p:txBody>
      </p:sp>
      <p:sp>
        <p:nvSpPr>
          <p:cNvPr id="523" name="*"/>
          <p:cNvSpPr txBox="1"/>
          <p:nvPr/>
        </p:nvSpPr>
        <p:spPr>
          <a:xfrm>
            <a:off x="3200305" y="3218538"/>
            <a:ext cx="236120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>
                <a:solidFill>
                  <a:srgbClr val="FFFFFF"/>
                </a:solidFill>
              </a:defRPr>
            </a:lvl1pPr>
          </a:lstStyle>
          <a:p>
            <a:r>
              <a:t>*</a:t>
            </a:r>
          </a:p>
        </p:txBody>
      </p:sp>
      <p:pic>
        <p:nvPicPr>
          <p:cNvPr id="524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rcRect t="299" b="299"/>
          <a:stretch>
            <a:fillRect/>
          </a:stretch>
        </p:blipFill>
        <p:spPr>
          <a:xfrm>
            <a:off x="1301251" y="2236360"/>
            <a:ext cx="10402298" cy="703348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Workflow: Stage and Commi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Workflow: Stage and Commit</a:t>
            </a:r>
          </a:p>
        </p:txBody>
      </p:sp>
      <p:sp>
        <p:nvSpPr>
          <p:cNvPr id="527" name="*"/>
          <p:cNvSpPr txBox="1"/>
          <p:nvPr/>
        </p:nvSpPr>
        <p:spPr>
          <a:xfrm>
            <a:off x="3200305" y="3218538"/>
            <a:ext cx="236120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>
                <a:solidFill>
                  <a:srgbClr val="FFFFFF"/>
                </a:solidFill>
              </a:defRPr>
            </a:lvl1pPr>
          </a:lstStyle>
          <a:p>
            <a:r>
              <a:t>*</a:t>
            </a:r>
          </a:p>
        </p:txBody>
      </p:sp>
      <p:pic>
        <p:nvPicPr>
          <p:cNvPr id="528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rcRect t="166" b="166"/>
          <a:stretch>
            <a:fillRect/>
          </a:stretch>
        </p:blipFill>
        <p:spPr>
          <a:xfrm>
            <a:off x="1301251" y="2236360"/>
            <a:ext cx="10402298" cy="703348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Workflow: Publish Branch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Workflow: Publish Branch</a:t>
            </a:r>
          </a:p>
        </p:txBody>
      </p:sp>
      <p:sp>
        <p:nvSpPr>
          <p:cNvPr id="531" name="*"/>
          <p:cNvSpPr txBox="1"/>
          <p:nvPr/>
        </p:nvSpPr>
        <p:spPr>
          <a:xfrm>
            <a:off x="3200305" y="3218538"/>
            <a:ext cx="236120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>
                <a:solidFill>
                  <a:srgbClr val="FFFFFF"/>
                </a:solidFill>
              </a:defRPr>
            </a:lvl1pPr>
          </a:lstStyle>
          <a:p>
            <a:r>
              <a:t>*</a:t>
            </a:r>
          </a:p>
        </p:txBody>
      </p:sp>
      <p:pic>
        <p:nvPicPr>
          <p:cNvPr id="532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rcRect t="166" b="166"/>
          <a:stretch>
            <a:fillRect/>
          </a:stretch>
        </p:blipFill>
        <p:spPr>
          <a:xfrm>
            <a:off x="1301251" y="2236360"/>
            <a:ext cx="10402298" cy="7033480"/>
          </a:xfrm>
          <a:prstGeom prst="rect">
            <a:avLst/>
          </a:prstGeom>
          <a:ln w="12700">
            <a:miter lim="400000"/>
          </a:ln>
        </p:spPr>
      </p:pic>
      <p:sp>
        <p:nvSpPr>
          <p:cNvPr id="533" name="Rectangle"/>
          <p:cNvSpPr/>
          <p:nvPr/>
        </p:nvSpPr>
        <p:spPr>
          <a:xfrm>
            <a:off x="10702320" y="2880578"/>
            <a:ext cx="969673" cy="331611"/>
          </a:xfrm>
          <a:prstGeom prst="rect">
            <a:avLst/>
          </a:prstGeom>
          <a:ln w="63500">
            <a:solidFill>
              <a:schemeClr val="accent4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algn="ctr"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Manage multiple alternative states (“branches”)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/>
          <a:p>
            <a:pPr marL="395604" indent="-395604" defTabSz="519937">
              <a:spcBef>
                <a:spcPts val="3700"/>
              </a:spcBef>
              <a:defRPr sz="3204"/>
            </a:pPr>
            <a:r>
              <a:t>Manage multiple alternative states (“branches”)</a:t>
            </a:r>
          </a:p>
          <a:p>
            <a:pPr marL="395604" indent="-395604" defTabSz="519937">
              <a:spcBef>
                <a:spcPts val="3700"/>
              </a:spcBef>
              <a:defRPr sz="3204"/>
            </a:pPr>
            <a:endParaRPr/>
          </a:p>
          <a:p>
            <a:pPr marL="395604" indent="-395604" defTabSz="519937">
              <a:spcBef>
                <a:spcPts val="3700"/>
              </a:spcBef>
              <a:defRPr sz="3204"/>
            </a:pPr>
            <a:endParaRPr/>
          </a:p>
          <a:p>
            <a:pPr marL="395604" indent="-395604" defTabSz="519937">
              <a:spcBef>
                <a:spcPts val="3700"/>
              </a:spcBef>
              <a:defRPr sz="3204"/>
            </a:pPr>
            <a:endParaRPr/>
          </a:p>
          <a:p>
            <a:pPr marL="395604" indent="-395604" defTabSz="519937">
              <a:spcBef>
                <a:spcPts val="3700"/>
              </a:spcBef>
              <a:defRPr sz="3204"/>
            </a:pPr>
            <a:r>
              <a:t>Enable collaborative work</a:t>
            </a:r>
          </a:p>
          <a:p>
            <a:pPr marL="395604" indent="-395604" defTabSz="519937">
              <a:spcBef>
                <a:spcPts val="3700"/>
              </a:spcBef>
              <a:defRPr sz="3204"/>
            </a:pPr>
            <a:r>
              <a:t>Can provide a backup of your documents</a:t>
            </a:r>
          </a:p>
        </p:txBody>
      </p:sp>
      <p:sp>
        <p:nvSpPr>
          <p:cNvPr id="130" name="Line"/>
          <p:cNvSpPr/>
          <p:nvPr/>
        </p:nvSpPr>
        <p:spPr>
          <a:xfrm>
            <a:off x="1676400" y="4571967"/>
            <a:ext cx="8897492" cy="1"/>
          </a:xfrm>
          <a:prstGeom prst="line">
            <a:avLst/>
          </a:prstGeom>
          <a:ln w="381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defRPr sz="24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131" name="Version Control System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Version Control Systems</a:t>
            </a:r>
          </a:p>
        </p:txBody>
      </p:sp>
      <p:sp>
        <p:nvSpPr>
          <p:cNvPr id="132" name="Circle"/>
          <p:cNvSpPr/>
          <p:nvPr/>
        </p:nvSpPr>
        <p:spPr>
          <a:xfrm>
            <a:off x="1358900" y="4241800"/>
            <a:ext cx="635001" cy="635001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133" name="Circle"/>
          <p:cNvSpPr/>
          <p:nvPr/>
        </p:nvSpPr>
        <p:spPr>
          <a:xfrm>
            <a:off x="2908300" y="4241800"/>
            <a:ext cx="635001" cy="635001"/>
          </a:xfrm>
          <a:prstGeom prst="ellipse">
            <a:avLst/>
          </a:prstGeom>
          <a:solidFill>
            <a:schemeClr val="accent1">
              <a:satOff val="-3355"/>
              <a:lumOff val="26614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134" name="Circle"/>
          <p:cNvSpPr/>
          <p:nvPr/>
        </p:nvSpPr>
        <p:spPr>
          <a:xfrm>
            <a:off x="4457700" y="4241800"/>
            <a:ext cx="635001" cy="635001"/>
          </a:xfrm>
          <a:prstGeom prst="ellipse">
            <a:avLst/>
          </a:prstGeom>
          <a:solidFill>
            <a:schemeClr val="accent1">
              <a:satOff val="-3355"/>
              <a:lumOff val="26614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135" name="Circle"/>
          <p:cNvSpPr/>
          <p:nvPr/>
        </p:nvSpPr>
        <p:spPr>
          <a:xfrm>
            <a:off x="6007100" y="4241800"/>
            <a:ext cx="635001" cy="635001"/>
          </a:xfrm>
          <a:prstGeom prst="ellipse">
            <a:avLst/>
          </a:prstGeom>
          <a:solidFill>
            <a:schemeClr val="accent1">
              <a:satOff val="-3355"/>
              <a:lumOff val="26614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136" name="Circle"/>
          <p:cNvSpPr/>
          <p:nvPr/>
        </p:nvSpPr>
        <p:spPr>
          <a:xfrm>
            <a:off x="9105900" y="4241800"/>
            <a:ext cx="635001" cy="635001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137" name="Circle"/>
          <p:cNvSpPr/>
          <p:nvPr/>
        </p:nvSpPr>
        <p:spPr>
          <a:xfrm>
            <a:off x="4457700" y="4241800"/>
            <a:ext cx="635001" cy="635001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138" name="Circle"/>
          <p:cNvSpPr/>
          <p:nvPr/>
        </p:nvSpPr>
        <p:spPr>
          <a:xfrm>
            <a:off x="6007100" y="4241800"/>
            <a:ext cx="635001" cy="635001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139" name="Line"/>
          <p:cNvSpPr/>
          <p:nvPr/>
        </p:nvSpPr>
        <p:spPr>
          <a:xfrm>
            <a:off x="4775200" y="5448300"/>
            <a:ext cx="1549401" cy="0"/>
          </a:xfrm>
          <a:prstGeom prst="line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24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140" name="Line"/>
          <p:cNvSpPr/>
          <p:nvPr/>
        </p:nvSpPr>
        <p:spPr>
          <a:xfrm flipH="1">
            <a:off x="6335578" y="4574868"/>
            <a:ext cx="1527444" cy="876264"/>
          </a:xfrm>
          <a:prstGeom prst="line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24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141" name="Line"/>
          <p:cNvSpPr/>
          <p:nvPr/>
        </p:nvSpPr>
        <p:spPr>
          <a:xfrm>
            <a:off x="3231273" y="4590213"/>
            <a:ext cx="1538454" cy="845574"/>
          </a:xfrm>
          <a:prstGeom prst="line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defRPr sz="24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142" name="Circle"/>
          <p:cNvSpPr/>
          <p:nvPr/>
        </p:nvSpPr>
        <p:spPr>
          <a:xfrm>
            <a:off x="7556500" y="4241800"/>
            <a:ext cx="635001" cy="635001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143" name="Circle"/>
          <p:cNvSpPr/>
          <p:nvPr/>
        </p:nvSpPr>
        <p:spPr>
          <a:xfrm>
            <a:off x="2908300" y="4241800"/>
            <a:ext cx="635001" cy="635001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144" name="Circle"/>
          <p:cNvSpPr/>
          <p:nvPr/>
        </p:nvSpPr>
        <p:spPr>
          <a:xfrm>
            <a:off x="4457700" y="5130800"/>
            <a:ext cx="635001" cy="635001"/>
          </a:xfrm>
          <a:prstGeom prst="ellipse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2400"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145" name="Circle"/>
          <p:cNvSpPr/>
          <p:nvPr/>
        </p:nvSpPr>
        <p:spPr>
          <a:xfrm>
            <a:off x="6007100" y="5130800"/>
            <a:ext cx="635001" cy="635001"/>
          </a:xfrm>
          <a:prstGeom prst="ellipse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sz="2400"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146" name="Line"/>
          <p:cNvSpPr/>
          <p:nvPr/>
        </p:nvSpPr>
        <p:spPr>
          <a:xfrm>
            <a:off x="2197100" y="6349967"/>
            <a:ext cx="8897492" cy="1"/>
          </a:xfrm>
          <a:prstGeom prst="line">
            <a:avLst/>
          </a:prstGeom>
          <a:ln w="38100" cap="rnd">
            <a:solidFill>
              <a:srgbClr val="53585F"/>
            </a:solidFill>
            <a:custDash>
              <a:ds d="100000" sp="200000"/>
            </a:custDash>
            <a:tailEnd type="stealth"/>
          </a:ln>
        </p:spPr>
        <p:txBody>
          <a:bodyPr lIns="50800" tIns="50800" rIns="50800" bIns="50800" anchor="ctr"/>
          <a:lstStyle/>
          <a:p>
            <a:pPr algn="ctr">
              <a:defRPr sz="24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147" name="Time"/>
          <p:cNvSpPr txBox="1"/>
          <p:nvPr/>
        </p:nvSpPr>
        <p:spPr>
          <a:xfrm>
            <a:off x="1181099" y="6026117"/>
            <a:ext cx="891643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Time</a:t>
            </a:r>
          </a:p>
        </p:txBody>
      </p:sp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Workflow: View Branch (GitHub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Workflow: View Branch (GitHub)</a:t>
            </a:r>
          </a:p>
        </p:txBody>
      </p:sp>
      <p:sp>
        <p:nvSpPr>
          <p:cNvPr id="536" name="*"/>
          <p:cNvSpPr txBox="1"/>
          <p:nvPr/>
        </p:nvSpPr>
        <p:spPr>
          <a:xfrm>
            <a:off x="3200305" y="3218538"/>
            <a:ext cx="236120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>
                <a:solidFill>
                  <a:srgbClr val="FFFFFF"/>
                </a:solidFill>
              </a:defRPr>
            </a:lvl1pPr>
          </a:lstStyle>
          <a:p>
            <a:r>
              <a:t>*</a:t>
            </a:r>
          </a:p>
        </p:txBody>
      </p:sp>
      <p:pic>
        <p:nvPicPr>
          <p:cNvPr id="537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01251" y="2236360"/>
            <a:ext cx="10402298" cy="703348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Workflow: View Branch (GitHub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Workflow: View Branch (GitHub)</a:t>
            </a:r>
          </a:p>
        </p:txBody>
      </p:sp>
      <p:sp>
        <p:nvSpPr>
          <p:cNvPr id="540" name="*"/>
          <p:cNvSpPr txBox="1"/>
          <p:nvPr/>
        </p:nvSpPr>
        <p:spPr>
          <a:xfrm>
            <a:off x="3200305" y="3218538"/>
            <a:ext cx="236120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>
                <a:solidFill>
                  <a:srgbClr val="FFFFFF"/>
                </a:solidFill>
              </a:defRPr>
            </a:lvl1pPr>
          </a:lstStyle>
          <a:p>
            <a:r>
              <a:t>*</a:t>
            </a:r>
          </a:p>
        </p:txBody>
      </p:sp>
      <p:pic>
        <p:nvPicPr>
          <p:cNvPr id="541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01251" y="2236360"/>
            <a:ext cx="10402298" cy="703348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Workflow: View Branch (GitHub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Workflow: View Branch (GitHub)</a:t>
            </a:r>
          </a:p>
        </p:txBody>
      </p:sp>
      <p:sp>
        <p:nvSpPr>
          <p:cNvPr id="544" name="*"/>
          <p:cNvSpPr txBox="1"/>
          <p:nvPr/>
        </p:nvSpPr>
        <p:spPr>
          <a:xfrm>
            <a:off x="3200305" y="3218538"/>
            <a:ext cx="236120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>
                <a:solidFill>
                  <a:srgbClr val="FFFFFF"/>
                </a:solidFill>
              </a:defRPr>
            </a:lvl1pPr>
          </a:lstStyle>
          <a:p>
            <a:r>
              <a:t>*</a:t>
            </a:r>
          </a:p>
        </p:txBody>
      </p:sp>
      <p:pic>
        <p:nvPicPr>
          <p:cNvPr id="545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01251" y="2236360"/>
            <a:ext cx="10402298" cy="703348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Workflow: View Branch (GitHub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Workflow: View Branch (GitHub)</a:t>
            </a:r>
          </a:p>
        </p:txBody>
      </p:sp>
      <p:sp>
        <p:nvSpPr>
          <p:cNvPr id="548" name="*"/>
          <p:cNvSpPr txBox="1"/>
          <p:nvPr/>
        </p:nvSpPr>
        <p:spPr>
          <a:xfrm>
            <a:off x="3200305" y="3218538"/>
            <a:ext cx="236120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>
                <a:solidFill>
                  <a:srgbClr val="FFFFFF"/>
                </a:solidFill>
              </a:defRPr>
            </a:lvl1pPr>
          </a:lstStyle>
          <a:p>
            <a:r>
              <a:t>*</a:t>
            </a:r>
          </a:p>
        </p:txBody>
      </p:sp>
      <p:pic>
        <p:nvPicPr>
          <p:cNvPr id="549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01251" y="2236360"/>
            <a:ext cx="10402298" cy="703348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Workflow: Merge Branch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Workflow: Merge Branches</a:t>
            </a:r>
          </a:p>
        </p:txBody>
      </p:sp>
      <p:sp>
        <p:nvSpPr>
          <p:cNvPr id="552" name="*"/>
          <p:cNvSpPr txBox="1"/>
          <p:nvPr/>
        </p:nvSpPr>
        <p:spPr>
          <a:xfrm>
            <a:off x="3200305" y="3218538"/>
            <a:ext cx="236120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>
                <a:solidFill>
                  <a:srgbClr val="FFFFFF"/>
                </a:solidFill>
              </a:defRPr>
            </a:lvl1pPr>
          </a:lstStyle>
          <a:p>
            <a:r>
              <a:t>*</a:t>
            </a:r>
          </a:p>
        </p:txBody>
      </p:sp>
      <p:pic>
        <p:nvPicPr>
          <p:cNvPr id="553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rcRect t="166" b="166"/>
          <a:stretch>
            <a:fillRect/>
          </a:stretch>
        </p:blipFill>
        <p:spPr>
          <a:xfrm>
            <a:off x="1301251" y="2236360"/>
            <a:ext cx="10402298" cy="703348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Workflow: Merge Branch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Workflow: Merge Branches</a:t>
            </a:r>
          </a:p>
        </p:txBody>
      </p:sp>
      <p:sp>
        <p:nvSpPr>
          <p:cNvPr id="556" name="*"/>
          <p:cNvSpPr txBox="1"/>
          <p:nvPr/>
        </p:nvSpPr>
        <p:spPr>
          <a:xfrm>
            <a:off x="3200305" y="3218538"/>
            <a:ext cx="236120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>
                <a:solidFill>
                  <a:srgbClr val="FFFFFF"/>
                </a:solidFill>
              </a:defRPr>
            </a:lvl1pPr>
          </a:lstStyle>
          <a:p>
            <a:r>
              <a:t>*</a:t>
            </a:r>
          </a:p>
        </p:txBody>
      </p:sp>
      <p:pic>
        <p:nvPicPr>
          <p:cNvPr id="557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rcRect t="166" b="166"/>
          <a:stretch>
            <a:fillRect/>
          </a:stretch>
        </p:blipFill>
        <p:spPr>
          <a:xfrm>
            <a:off x="1301251" y="2236360"/>
            <a:ext cx="10402298" cy="703348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Workflow: Merge Branch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Workflow: Merge Branches</a:t>
            </a:r>
          </a:p>
        </p:txBody>
      </p:sp>
      <p:sp>
        <p:nvSpPr>
          <p:cNvPr id="560" name="*"/>
          <p:cNvSpPr txBox="1"/>
          <p:nvPr/>
        </p:nvSpPr>
        <p:spPr>
          <a:xfrm>
            <a:off x="3200305" y="3218538"/>
            <a:ext cx="236120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>
                <a:solidFill>
                  <a:srgbClr val="FFFFFF"/>
                </a:solidFill>
              </a:defRPr>
            </a:lvl1pPr>
          </a:lstStyle>
          <a:p>
            <a:r>
              <a:t>*</a:t>
            </a:r>
          </a:p>
        </p:txBody>
      </p:sp>
      <p:pic>
        <p:nvPicPr>
          <p:cNvPr id="561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rcRect t="166" b="166"/>
          <a:stretch>
            <a:fillRect/>
          </a:stretch>
        </p:blipFill>
        <p:spPr>
          <a:xfrm>
            <a:off x="1301251" y="2236360"/>
            <a:ext cx="10402298" cy="703348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Workflow: Merge Branch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Workflow: Merge Branches</a:t>
            </a:r>
          </a:p>
        </p:txBody>
      </p:sp>
      <p:sp>
        <p:nvSpPr>
          <p:cNvPr id="564" name="*"/>
          <p:cNvSpPr txBox="1"/>
          <p:nvPr/>
        </p:nvSpPr>
        <p:spPr>
          <a:xfrm>
            <a:off x="3200305" y="3218538"/>
            <a:ext cx="236120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>
                <a:solidFill>
                  <a:srgbClr val="FFFFFF"/>
                </a:solidFill>
              </a:defRPr>
            </a:lvl1pPr>
          </a:lstStyle>
          <a:p>
            <a:r>
              <a:t>*</a:t>
            </a:r>
          </a:p>
        </p:txBody>
      </p:sp>
      <p:pic>
        <p:nvPicPr>
          <p:cNvPr id="565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rcRect t="166" b="166"/>
          <a:stretch>
            <a:fillRect/>
          </a:stretch>
        </p:blipFill>
        <p:spPr>
          <a:xfrm>
            <a:off x="1301251" y="2236360"/>
            <a:ext cx="10402298" cy="703348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Workflow: Merge Branch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Workflow: Merge Branches</a:t>
            </a:r>
          </a:p>
        </p:txBody>
      </p:sp>
      <p:sp>
        <p:nvSpPr>
          <p:cNvPr id="568" name="*"/>
          <p:cNvSpPr txBox="1"/>
          <p:nvPr/>
        </p:nvSpPr>
        <p:spPr>
          <a:xfrm>
            <a:off x="3200305" y="3218538"/>
            <a:ext cx="236120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>
                <a:solidFill>
                  <a:srgbClr val="FFFFFF"/>
                </a:solidFill>
              </a:defRPr>
            </a:lvl1pPr>
          </a:lstStyle>
          <a:p>
            <a:r>
              <a:t>*</a:t>
            </a:r>
          </a:p>
        </p:txBody>
      </p:sp>
      <p:pic>
        <p:nvPicPr>
          <p:cNvPr id="569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rcRect t="166" b="166"/>
          <a:stretch>
            <a:fillRect/>
          </a:stretch>
        </p:blipFill>
        <p:spPr>
          <a:xfrm>
            <a:off x="1301251" y="2236360"/>
            <a:ext cx="10402298" cy="703348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Workflow: Merge Branch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Workflow: Merge Branches</a:t>
            </a:r>
          </a:p>
        </p:txBody>
      </p:sp>
      <p:sp>
        <p:nvSpPr>
          <p:cNvPr id="572" name="*"/>
          <p:cNvSpPr txBox="1"/>
          <p:nvPr/>
        </p:nvSpPr>
        <p:spPr>
          <a:xfrm>
            <a:off x="3200305" y="3218538"/>
            <a:ext cx="236120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>
                <a:solidFill>
                  <a:srgbClr val="FFFFFF"/>
                </a:solidFill>
              </a:defRPr>
            </a:lvl1pPr>
          </a:lstStyle>
          <a:p>
            <a:r>
              <a:t>*</a:t>
            </a:r>
          </a:p>
        </p:txBody>
      </p:sp>
      <p:pic>
        <p:nvPicPr>
          <p:cNvPr id="573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rcRect t="166" b="166"/>
          <a:stretch>
            <a:fillRect/>
          </a:stretch>
        </p:blipFill>
        <p:spPr>
          <a:xfrm>
            <a:off x="1301251" y="2236360"/>
            <a:ext cx="10402298" cy="703348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itHub Workflow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GitHub Workflow</a:t>
            </a:r>
          </a:p>
        </p:txBody>
      </p:sp>
      <p:sp>
        <p:nvSpPr>
          <p:cNvPr id="260" name="*"/>
          <p:cNvSpPr txBox="1"/>
          <p:nvPr/>
        </p:nvSpPr>
        <p:spPr>
          <a:xfrm>
            <a:off x="3200305" y="3218538"/>
            <a:ext cx="236120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>
                <a:solidFill>
                  <a:srgbClr val="FFFFFF"/>
                </a:solidFill>
              </a:defRPr>
            </a:lvl1pPr>
          </a:lstStyle>
          <a:p>
            <a:r>
              <a:t>*</a:t>
            </a:r>
          </a:p>
        </p:txBody>
      </p:sp>
      <p:sp>
        <p:nvSpPr>
          <p:cNvPr id="261" name="initialize repository on GitHub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/>
          <a:p>
            <a:pPr marL="565150" indent="-565150" defTabSz="519937">
              <a:spcBef>
                <a:spcPts val="3700"/>
              </a:spcBef>
              <a:buSzPct val="100000"/>
              <a:buAutoNum type="arabicPeriod"/>
              <a:defRPr sz="3204"/>
            </a:pPr>
            <a:r>
              <a:rPr dirty="0"/>
              <a:t>initialize repository on GitHub</a:t>
            </a:r>
          </a:p>
          <a:p>
            <a:pPr marL="565150" indent="-565150" defTabSz="519937">
              <a:spcBef>
                <a:spcPts val="3700"/>
              </a:spcBef>
              <a:buSzPct val="100000"/>
              <a:buAutoNum type="arabicPeriod"/>
              <a:defRPr sz="3204"/>
            </a:pPr>
            <a:r>
              <a:rPr dirty="0"/>
              <a:t>“clone” repository to local computer</a:t>
            </a:r>
          </a:p>
          <a:p>
            <a:pPr marL="565150" indent="-565150" defTabSz="519937">
              <a:spcBef>
                <a:spcPts val="3700"/>
              </a:spcBef>
              <a:buSzPct val="100000"/>
              <a:buAutoNum type="arabicPeriod"/>
              <a:defRPr sz="3204"/>
            </a:pPr>
            <a:r>
              <a:rPr dirty="0"/>
              <a:t>edit files</a:t>
            </a:r>
          </a:p>
          <a:p>
            <a:pPr marL="565150" indent="-565150" defTabSz="519937">
              <a:spcBef>
                <a:spcPts val="3700"/>
              </a:spcBef>
              <a:buSzPct val="100000"/>
              <a:buAutoNum type="arabicPeriod"/>
              <a:defRPr sz="3204"/>
            </a:pPr>
            <a:r>
              <a:rPr dirty="0"/>
              <a:t>stage changes (all or selectively)</a:t>
            </a:r>
          </a:p>
          <a:p>
            <a:pPr marL="565150" indent="-565150" defTabSz="519937">
              <a:spcBef>
                <a:spcPts val="3700"/>
              </a:spcBef>
              <a:buSzPct val="100000"/>
              <a:buAutoNum type="arabicPeriod"/>
              <a:defRPr sz="3204"/>
            </a:pPr>
            <a:r>
              <a:rPr dirty="0"/>
              <a:t>commit changes to local repository (often)</a:t>
            </a:r>
          </a:p>
          <a:p>
            <a:pPr marL="565150" indent="-565150" defTabSz="519937">
              <a:spcBef>
                <a:spcPts val="3700"/>
              </a:spcBef>
              <a:buSzPct val="100000"/>
              <a:buAutoNum type="arabicPeriod"/>
              <a:defRPr sz="3204"/>
            </a:pPr>
            <a:r>
              <a:rPr dirty="0"/>
              <a:t>sync with remote repository (as needed)</a:t>
            </a:r>
          </a:p>
        </p:txBody>
      </p:sp>
    </p:spTree>
    <p:extLst>
      <p:ext uri="{BB962C8B-B14F-4D97-AF65-F5344CB8AC3E}">
        <p14:creationId xmlns:p14="http://schemas.microsoft.com/office/powerpoint/2010/main" val="4223971029"/>
      </p:ext>
    </p:extLst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Workflow: Merge Branch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Workflow: Merge Branches</a:t>
            </a:r>
          </a:p>
        </p:txBody>
      </p:sp>
      <p:sp>
        <p:nvSpPr>
          <p:cNvPr id="576" name="*"/>
          <p:cNvSpPr txBox="1"/>
          <p:nvPr/>
        </p:nvSpPr>
        <p:spPr>
          <a:xfrm>
            <a:off x="3200305" y="3218538"/>
            <a:ext cx="236120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>
                <a:solidFill>
                  <a:srgbClr val="FFFFFF"/>
                </a:solidFill>
              </a:defRPr>
            </a:lvl1pPr>
          </a:lstStyle>
          <a:p>
            <a:r>
              <a:t>*</a:t>
            </a:r>
          </a:p>
        </p:txBody>
      </p:sp>
      <p:pic>
        <p:nvPicPr>
          <p:cNvPr id="577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rcRect t="166" b="166"/>
          <a:stretch>
            <a:fillRect/>
          </a:stretch>
        </p:blipFill>
        <p:spPr>
          <a:xfrm>
            <a:off x="1301251" y="2236360"/>
            <a:ext cx="10402298" cy="703348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Workflow: Merge Branch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Workflow: Merge Branches</a:t>
            </a:r>
          </a:p>
        </p:txBody>
      </p:sp>
      <p:sp>
        <p:nvSpPr>
          <p:cNvPr id="580" name="*"/>
          <p:cNvSpPr txBox="1"/>
          <p:nvPr/>
        </p:nvSpPr>
        <p:spPr>
          <a:xfrm>
            <a:off x="3200305" y="3218538"/>
            <a:ext cx="236120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>
                <a:solidFill>
                  <a:srgbClr val="FFFFFF"/>
                </a:solidFill>
              </a:defRPr>
            </a:lvl1pPr>
          </a:lstStyle>
          <a:p>
            <a:r>
              <a:t>*</a:t>
            </a:r>
          </a:p>
        </p:txBody>
      </p:sp>
      <p:pic>
        <p:nvPicPr>
          <p:cNvPr id="581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01251" y="2236360"/>
            <a:ext cx="10402298" cy="703348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Workflow: Merge Branch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Workflow: Merge Branches</a:t>
            </a:r>
          </a:p>
        </p:txBody>
      </p:sp>
      <p:sp>
        <p:nvSpPr>
          <p:cNvPr id="584" name="*"/>
          <p:cNvSpPr txBox="1"/>
          <p:nvPr/>
        </p:nvSpPr>
        <p:spPr>
          <a:xfrm>
            <a:off x="3200305" y="3218538"/>
            <a:ext cx="236120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>
                <a:solidFill>
                  <a:srgbClr val="FFFFFF"/>
                </a:solidFill>
              </a:defRPr>
            </a:lvl1pPr>
          </a:lstStyle>
          <a:p>
            <a:r>
              <a:t>*</a:t>
            </a:r>
          </a:p>
        </p:txBody>
      </p:sp>
      <p:pic>
        <p:nvPicPr>
          <p:cNvPr id="585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01251" y="2236360"/>
            <a:ext cx="10402298" cy="703348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Workflow: Merge Branch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Workflow: Merge Branches</a:t>
            </a:r>
          </a:p>
        </p:txBody>
      </p:sp>
      <p:sp>
        <p:nvSpPr>
          <p:cNvPr id="588" name="*"/>
          <p:cNvSpPr txBox="1"/>
          <p:nvPr/>
        </p:nvSpPr>
        <p:spPr>
          <a:xfrm>
            <a:off x="3200305" y="3218538"/>
            <a:ext cx="236120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>
                <a:solidFill>
                  <a:srgbClr val="FFFFFF"/>
                </a:solidFill>
              </a:defRPr>
            </a:lvl1pPr>
          </a:lstStyle>
          <a:p>
            <a:r>
              <a:t>*</a:t>
            </a:r>
          </a:p>
        </p:txBody>
      </p:sp>
      <p:pic>
        <p:nvPicPr>
          <p:cNvPr id="589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01251" y="2236360"/>
            <a:ext cx="10402298" cy="703348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Workflow: Merge Branch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Workflow: Merge Branches</a:t>
            </a:r>
          </a:p>
        </p:txBody>
      </p:sp>
      <p:sp>
        <p:nvSpPr>
          <p:cNvPr id="592" name="*"/>
          <p:cNvSpPr txBox="1"/>
          <p:nvPr/>
        </p:nvSpPr>
        <p:spPr>
          <a:xfrm>
            <a:off x="3200305" y="3218538"/>
            <a:ext cx="236120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>
                <a:solidFill>
                  <a:srgbClr val="FFFFFF"/>
                </a:solidFill>
              </a:defRPr>
            </a:lvl1pPr>
          </a:lstStyle>
          <a:p>
            <a:r>
              <a:t>*</a:t>
            </a:r>
          </a:p>
        </p:txBody>
      </p:sp>
      <p:pic>
        <p:nvPicPr>
          <p:cNvPr id="593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01251" y="2236360"/>
            <a:ext cx="10402298" cy="703348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itHub Featur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GitHub Features</a:t>
            </a:r>
          </a:p>
        </p:txBody>
      </p:sp>
      <p:sp>
        <p:nvSpPr>
          <p:cNvPr id="596" name="Forking repos: create a copy of an existing repo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/>
          <a:p>
            <a:pPr marL="431165" indent="-431165" defTabSz="566674">
              <a:spcBef>
                <a:spcPts val="4000"/>
              </a:spcBef>
              <a:defRPr sz="3492"/>
            </a:pPr>
            <a:r>
              <a:t>Forking repos: create a copy of an existing repo</a:t>
            </a:r>
          </a:p>
          <a:p>
            <a:pPr marL="862330" lvl="1" indent="-431165" defTabSz="566674">
              <a:spcBef>
                <a:spcPts val="4000"/>
              </a:spcBef>
              <a:defRPr sz="3492"/>
            </a:pPr>
            <a:r>
              <a:t>Can also be kept in sync with the original repo</a:t>
            </a:r>
          </a:p>
          <a:p>
            <a:pPr marL="431165" indent="-431165" defTabSz="566674">
              <a:spcBef>
                <a:spcPts val="4000"/>
              </a:spcBef>
              <a:defRPr sz="3492"/>
            </a:pPr>
            <a:r>
              <a:t>Pull requests: notify repo owner that you have changes that can be merged</a:t>
            </a:r>
          </a:p>
          <a:p>
            <a:pPr marL="431165" indent="-431165" defTabSz="566674">
              <a:spcBef>
                <a:spcPts val="4000"/>
              </a:spcBef>
              <a:defRPr sz="3492"/>
            </a:pPr>
            <a:r>
              <a:t>Permissions for users and teams via organizations</a:t>
            </a:r>
          </a:p>
          <a:p>
            <a:pPr marL="431165" indent="-431165" defTabSz="566674">
              <a:spcBef>
                <a:spcPts val="4000"/>
              </a:spcBef>
              <a:defRPr sz="3492"/>
            </a:pPr>
            <a:r>
              <a:t>Issue Tracker</a:t>
            </a:r>
          </a:p>
        </p:txBody>
      </p:sp>
    </p:spTree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BE595A-84A8-4386-8A8F-BBF3C9F98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7691C6-9011-45C0-9DBA-CEA25D888D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2500" y="2603500"/>
            <a:ext cx="11099800" cy="3594100"/>
          </a:xfrm>
        </p:spPr>
        <p:txBody>
          <a:bodyPr/>
          <a:lstStyle/>
          <a:p>
            <a:endParaRPr lang="en-US" dirty="0"/>
          </a:p>
          <a:p>
            <a:pPr marL="0" indent="0">
              <a:buNone/>
            </a:pPr>
            <a:r>
              <a:rPr lang="en-US" dirty="0" err="1"/>
              <a:t>Github</a:t>
            </a:r>
            <a:r>
              <a:rPr lang="en-US" dirty="0"/>
              <a:t> website (www.github.com) and </a:t>
            </a:r>
            <a:r>
              <a:rPr lang="en-US" dirty="0" err="1"/>
              <a:t>github</a:t>
            </a:r>
            <a:r>
              <a:rPr lang="en-US" dirty="0"/>
              <a:t> desktop</a:t>
            </a:r>
          </a:p>
          <a:p>
            <a:pPr marL="0" indent="0">
              <a:buNone/>
            </a:pPr>
            <a:r>
              <a:rPr lang="en-US" dirty="0"/>
              <a:t>Nils </a:t>
            </a:r>
            <a:r>
              <a:rPr lang="en-US" dirty="0" err="1"/>
              <a:t>Gehlenborg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9642696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4D334-CE26-4EDB-BBEB-A08661961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Github</a:t>
            </a:r>
            <a:r>
              <a:rPr lang="en-US" dirty="0"/>
              <a:t> Prerequisites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C46896-646D-4933-9B4B-EF05B086F5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742950" indent="-742950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dirty="0"/>
              <a:t>Method of interacting with </a:t>
            </a:r>
            <a:r>
              <a:rPr lang="en-US" dirty="0" err="1"/>
              <a:t>github</a:t>
            </a:r>
            <a:endParaRPr lang="en-US" dirty="0"/>
          </a:p>
          <a:p>
            <a:pPr marL="1187450" lvl="1" indent="-742950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dirty="0" err="1"/>
              <a:t>Github</a:t>
            </a:r>
            <a:r>
              <a:rPr lang="en-US" dirty="0"/>
              <a:t> desktop</a:t>
            </a:r>
          </a:p>
          <a:p>
            <a:pPr marL="889000" lvl="2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/>
              <a:t>( </a:t>
            </a:r>
            <a:r>
              <a:rPr lang="en-US" dirty="0">
                <a:hlinkClick r:id="rId2"/>
              </a:rPr>
              <a:t>https://desktop.github.com/</a:t>
            </a:r>
            <a:r>
              <a:rPr lang="en-US" dirty="0"/>
              <a:t> )</a:t>
            </a:r>
          </a:p>
          <a:p>
            <a:pPr marL="889000" lvl="2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/>
              <a:t>or</a:t>
            </a:r>
          </a:p>
          <a:p>
            <a:pPr marL="1187450" lvl="1" indent="-742950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dirty="0"/>
              <a:t>Command line </a:t>
            </a:r>
          </a:p>
          <a:p>
            <a:pPr marL="889000" lvl="2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/>
              <a:t>( </a:t>
            </a:r>
            <a:r>
              <a:rPr lang="en-US" dirty="0">
                <a:hlinkClick r:id="rId3"/>
              </a:rPr>
              <a:t>https://git-scm.com/book/id/v2/Getting-Started-Installing-Git</a:t>
            </a:r>
            <a:r>
              <a:rPr lang="en-US" dirty="0"/>
              <a:t> )</a:t>
            </a:r>
          </a:p>
          <a:p>
            <a:pPr marL="444500" lvl="1" indent="0">
              <a:lnSpc>
                <a:spcPct val="120000"/>
              </a:lnSpc>
              <a:spcBef>
                <a:spcPts val="0"/>
              </a:spcBef>
              <a:buNone/>
            </a:pPr>
            <a:endParaRPr lang="en-US" dirty="0"/>
          </a:p>
          <a:p>
            <a:pPr marL="742950" indent="-742950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dirty="0"/>
              <a:t>Internet access!</a:t>
            </a:r>
          </a:p>
        </p:txBody>
      </p:sp>
    </p:spTree>
    <p:extLst>
      <p:ext uri="{BB962C8B-B14F-4D97-AF65-F5344CB8AC3E}">
        <p14:creationId xmlns:p14="http://schemas.microsoft.com/office/powerpoint/2010/main" val="54308727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itHub Workflow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GitHub Workflow</a:t>
            </a:r>
          </a:p>
        </p:txBody>
      </p:sp>
      <p:sp>
        <p:nvSpPr>
          <p:cNvPr id="260" name="*"/>
          <p:cNvSpPr txBox="1"/>
          <p:nvPr/>
        </p:nvSpPr>
        <p:spPr>
          <a:xfrm>
            <a:off x="3200305" y="3218538"/>
            <a:ext cx="236120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>
                <a:solidFill>
                  <a:srgbClr val="FFFFFF"/>
                </a:solidFill>
              </a:defRPr>
            </a:lvl1pPr>
          </a:lstStyle>
          <a:p>
            <a:r>
              <a:t>*</a:t>
            </a:r>
          </a:p>
        </p:txBody>
      </p:sp>
      <p:sp>
        <p:nvSpPr>
          <p:cNvPr id="261" name="initialize repository on GitHub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/>
          <a:p>
            <a:pPr marL="565150" indent="-565150" defTabSz="519937">
              <a:spcBef>
                <a:spcPts val="3700"/>
              </a:spcBef>
              <a:buSzPct val="100000"/>
              <a:buAutoNum type="arabicPeriod"/>
              <a:defRPr sz="3204"/>
            </a:pPr>
            <a:r>
              <a:rPr dirty="0"/>
              <a:t>initialize repository on GitHub</a:t>
            </a:r>
          </a:p>
          <a:p>
            <a:pPr marL="565150" indent="-565150" defTabSz="519937">
              <a:spcBef>
                <a:spcPts val="3700"/>
              </a:spcBef>
              <a:buSzPct val="100000"/>
              <a:buAutoNum type="arabicPeriod"/>
              <a:defRPr sz="3204"/>
            </a:pPr>
            <a:r>
              <a:rPr dirty="0"/>
              <a:t>“clone” repository to local computer</a:t>
            </a:r>
          </a:p>
          <a:p>
            <a:pPr marL="565150" indent="-565150" defTabSz="519937">
              <a:spcBef>
                <a:spcPts val="3700"/>
              </a:spcBef>
              <a:buSzPct val="100000"/>
              <a:buAutoNum type="arabicPeriod"/>
              <a:defRPr sz="3204"/>
            </a:pPr>
            <a:r>
              <a:rPr dirty="0"/>
              <a:t>edit files</a:t>
            </a:r>
          </a:p>
          <a:p>
            <a:pPr marL="565150" indent="-565150" defTabSz="519937">
              <a:spcBef>
                <a:spcPts val="3700"/>
              </a:spcBef>
              <a:buSzPct val="100000"/>
              <a:buAutoNum type="arabicPeriod"/>
              <a:defRPr sz="3204"/>
            </a:pPr>
            <a:r>
              <a:rPr dirty="0"/>
              <a:t>stage changes (all or selectively)</a:t>
            </a:r>
          </a:p>
          <a:p>
            <a:pPr marL="565150" indent="-565150" defTabSz="519937">
              <a:spcBef>
                <a:spcPts val="3700"/>
              </a:spcBef>
              <a:buSzPct val="100000"/>
              <a:buAutoNum type="arabicPeriod"/>
              <a:defRPr sz="3204"/>
            </a:pPr>
            <a:r>
              <a:rPr dirty="0"/>
              <a:t>commit changes to local repository (often)</a:t>
            </a:r>
          </a:p>
          <a:p>
            <a:pPr marL="565150" indent="-565150" defTabSz="519937">
              <a:spcBef>
                <a:spcPts val="3700"/>
              </a:spcBef>
              <a:buSzPct val="100000"/>
              <a:buAutoNum type="arabicPeriod"/>
              <a:defRPr sz="3204"/>
            </a:pPr>
            <a:r>
              <a:rPr dirty="0"/>
              <a:t>sync with remote repository (as needed)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Workflow: Initialize Repo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Workflow: Initialize Repo</a:t>
            </a:r>
          </a:p>
        </p:txBody>
      </p:sp>
      <p:sp>
        <p:nvSpPr>
          <p:cNvPr id="264" name="*"/>
          <p:cNvSpPr txBox="1"/>
          <p:nvPr/>
        </p:nvSpPr>
        <p:spPr>
          <a:xfrm>
            <a:off x="3200305" y="3218538"/>
            <a:ext cx="236120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>
                <a:solidFill>
                  <a:srgbClr val="FFFFFF"/>
                </a:solidFill>
              </a:defRPr>
            </a:lvl1pPr>
          </a:lstStyle>
          <a:p>
            <a:r>
              <a:t>*</a:t>
            </a:r>
          </a:p>
        </p:txBody>
      </p:sp>
      <p:pic>
        <p:nvPicPr>
          <p:cNvPr id="265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01251" y="2236360"/>
            <a:ext cx="10402298" cy="703348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Workflow: Initialize Repo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Try it:</a:t>
            </a:r>
            <a:r>
              <a:rPr dirty="0"/>
              <a:t> Initialize Repo</a:t>
            </a:r>
          </a:p>
        </p:txBody>
      </p:sp>
      <p:sp>
        <p:nvSpPr>
          <p:cNvPr id="264" name="*"/>
          <p:cNvSpPr txBox="1"/>
          <p:nvPr/>
        </p:nvSpPr>
        <p:spPr>
          <a:xfrm>
            <a:off x="3200305" y="3218538"/>
            <a:ext cx="236120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>
                <a:solidFill>
                  <a:srgbClr val="FFFFFF"/>
                </a:solidFill>
              </a:defRPr>
            </a:lvl1pPr>
          </a:lstStyle>
          <a:p>
            <a:r>
              <a:t>*</a:t>
            </a:r>
          </a:p>
        </p:txBody>
      </p:sp>
      <p:sp>
        <p:nvSpPr>
          <p:cNvPr id="5" name="initialize repository on GitHub…">
            <a:extLst>
              <a:ext uri="{FF2B5EF4-FFF2-40B4-BE49-F238E27FC236}">
                <a16:creationId xmlns:a16="http://schemas.microsoft.com/office/drawing/2014/main" id="{AE2CC819-23BC-4220-8D91-9206C5A88AA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</p:spPr>
        <p:txBody>
          <a:bodyPr anchor="t"/>
          <a:lstStyle/>
          <a:p>
            <a:pPr marL="565150" indent="-565150" defTabSz="519937">
              <a:spcBef>
                <a:spcPts val="3700"/>
              </a:spcBef>
              <a:buSzPct val="100000"/>
              <a:buAutoNum type="arabicPeriod"/>
              <a:defRPr sz="3204"/>
            </a:pPr>
            <a:r>
              <a:rPr lang="en-US" dirty="0"/>
              <a:t>Log into github.com</a:t>
            </a:r>
            <a:endParaRPr dirty="0"/>
          </a:p>
          <a:p>
            <a:pPr marL="565150" indent="-565150" defTabSz="519937">
              <a:spcBef>
                <a:spcPts val="3700"/>
              </a:spcBef>
              <a:buSzPct val="100000"/>
              <a:buAutoNum type="arabicPeriod"/>
              <a:defRPr sz="3204"/>
            </a:pPr>
            <a:r>
              <a:rPr lang="en-US" dirty="0"/>
              <a:t>New Repository &gt; Initialize “bmi719-lab1” repo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02862323"/>
      </p:ext>
    </p:extLst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53585F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Fira Sans"/>
        <a:ea typeface="Fira Sans"/>
        <a:cs typeface="Fira Sans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800" b="0" i="0" u="none" strike="noStrike" cap="none" spc="0" normalizeH="0" baseline="0">
            <a:ln>
              <a:noFill/>
            </a:ln>
            <a:solidFill>
              <a:srgbClr val="53585F"/>
            </a:solidFill>
            <a:effectLst/>
            <a:uFillTx/>
            <a:latin typeface="Fira Sans Light"/>
            <a:ea typeface="Fira Sans Light"/>
            <a:cs typeface="Fira Sans Light"/>
            <a:sym typeface="Fira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Fira Sans"/>
        <a:ea typeface="Fira Sans"/>
        <a:cs typeface="Fira Sans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800" b="0" i="0" u="none" strike="noStrike" cap="none" spc="0" normalizeH="0" baseline="0">
            <a:ln>
              <a:noFill/>
            </a:ln>
            <a:solidFill>
              <a:srgbClr val="53585F"/>
            </a:solidFill>
            <a:effectLst/>
            <a:uFillTx/>
            <a:latin typeface="Fira Sans Light"/>
            <a:ea typeface="Fira Sans Light"/>
            <a:cs typeface="Fira Sans Light"/>
            <a:sym typeface="Fira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60</TotalTime>
  <Words>686</Words>
  <Application>Microsoft Office PowerPoint</Application>
  <PresentationFormat>Custom</PresentationFormat>
  <Paragraphs>179</Paragraphs>
  <Slides>56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2" baseType="lpstr">
      <vt:lpstr>Fira Mono</vt:lpstr>
      <vt:lpstr>Fira Sans</vt:lpstr>
      <vt:lpstr>Fira Sans Light</vt:lpstr>
      <vt:lpstr>Helvetica Light</vt:lpstr>
      <vt:lpstr>Helvetica Neue</vt:lpstr>
      <vt:lpstr>White</vt:lpstr>
      <vt:lpstr>Introduction to GitHub</vt:lpstr>
      <vt:lpstr>GitHub - Learning Goals</vt:lpstr>
      <vt:lpstr>Version Control Systems</vt:lpstr>
      <vt:lpstr>Version Control Systems</vt:lpstr>
      <vt:lpstr>GitHub Workflow</vt:lpstr>
      <vt:lpstr>Github Prerequisites</vt:lpstr>
      <vt:lpstr>GitHub Workflow</vt:lpstr>
      <vt:lpstr>Workflow: Initialize Repo</vt:lpstr>
      <vt:lpstr>Try it: Initialize Repo</vt:lpstr>
      <vt:lpstr>Workflow: Initialize Repo</vt:lpstr>
      <vt:lpstr>Workflow: Clone Repo</vt:lpstr>
      <vt:lpstr>Workflow: Clone Repo</vt:lpstr>
      <vt:lpstr>Workflow: Clone Repo</vt:lpstr>
      <vt:lpstr>Try it: Clone Repo</vt:lpstr>
      <vt:lpstr>Workflow: Edit Files</vt:lpstr>
      <vt:lpstr>Workflow: Edit Files</vt:lpstr>
      <vt:lpstr>Workflow: Edit Files</vt:lpstr>
      <vt:lpstr>Try it: Edit Files</vt:lpstr>
      <vt:lpstr>Workflow: Stage and Commit</vt:lpstr>
      <vt:lpstr>Workflow: Stage and Commit</vt:lpstr>
      <vt:lpstr>Workflow: Stage and Commit</vt:lpstr>
      <vt:lpstr>Workflow: Stage and Commit</vt:lpstr>
      <vt:lpstr>Try it: Stage and Commit</vt:lpstr>
      <vt:lpstr>Workflow: Stage and Commit</vt:lpstr>
      <vt:lpstr>Workflow: Tagging a Commit</vt:lpstr>
      <vt:lpstr>Workflow: Tagging a Commit</vt:lpstr>
      <vt:lpstr>Workflow: Tagging a Commit</vt:lpstr>
      <vt:lpstr>Workflow: Tagging a Commit</vt:lpstr>
      <vt:lpstr>Try it: Tagging a Commit</vt:lpstr>
      <vt:lpstr>Workflow: Branching</vt:lpstr>
      <vt:lpstr>Workflow: Create Branch</vt:lpstr>
      <vt:lpstr>Workflow: Create Branch</vt:lpstr>
      <vt:lpstr>Workflow: Edit Branch</vt:lpstr>
      <vt:lpstr>Workflow: Edit Branch</vt:lpstr>
      <vt:lpstr>Workflow: Stage and Commit</vt:lpstr>
      <vt:lpstr>Workflow: Stage and Commit</vt:lpstr>
      <vt:lpstr>Workflow: Add File</vt:lpstr>
      <vt:lpstr>Workflow: Stage and Commit</vt:lpstr>
      <vt:lpstr>Workflow: Publish Branch</vt:lpstr>
      <vt:lpstr>Workflow: View Branch (GitHub)</vt:lpstr>
      <vt:lpstr>Workflow: View Branch (GitHub)</vt:lpstr>
      <vt:lpstr>Workflow: View Branch (GitHub)</vt:lpstr>
      <vt:lpstr>Workflow: View Branch (GitHub)</vt:lpstr>
      <vt:lpstr>Workflow: Merge Branches</vt:lpstr>
      <vt:lpstr>Workflow: Merge Branches</vt:lpstr>
      <vt:lpstr>Workflow: Merge Branches</vt:lpstr>
      <vt:lpstr>Workflow: Merge Branches</vt:lpstr>
      <vt:lpstr>Workflow: Merge Branches</vt:lpstr>
      <vt:lpstr>Workflow: Merge Branches</vt:lpstr>
      <vt:lpstr>Workflow: Merge Branches</vt:lpstr>
      <vt:lpstr>Workflow: Merge Branches</vt:lpstr>
      <vt:lpstr>Workflow: Merge Branches</vt:lpstr>
      <vt:lpstr>Workflow: Merge Branches</vt:lpstr>
      <vt:lpstr>Workflow: Merge Branches</vt:lpstr>
      <vt:lpstr>GitHub Features</vt:lpstr>
      <vt:lpstr>Acknowledgements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GitHub and Basic Clustering</dc:title>
  <cp:lastModifiedBy>eric bartell</cp:lastModifiedBy>
  <cp:revision>24</cp:revision>
  <dcterms:modified xsi:type="dcterms:W3CDTF">2017-09-06T01:26:19Z</dcterms:modified>
</cp:coreProperties>
</file>